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7"/>
  </p:notesMasterIdLst>
  <p:sldIdLst>
    <p:sldId id="560" r:id="rId2"/>
    <p:sldId id="470" r:id="rId3"/>
    <p:sldId id="520" r:id="rId4"/>
    <p:sldId id="561" r:id="rId5"/>
    <p:sldId id="562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6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9" r:id="rId41"/>
    <p:sldId id="597" r:id="rId42"/>
    <p:sldId id="598" r:id="rId43"/>
    <p:sldId id="600" r:id="rId44"/>
    <p:sldId id="601" r:id="rId45"/>
    <p:sldId id="602" r:id="rId46"/>
    <p:sldId id="603" r:id="rId47"/>
    <p:sldId id="604" r:id="rId48"/>
    <p:sldId id="605" r:id="rId49"/>
    <p:sldId id="606" r:id="rId50"/>
    <p:sldId id="612" r:id="rId51"/>
    <p:sldId id="613" r:id="rId52"/>
    <p:sldId id="614" r:id="rId53"/>
    <p:sldId id="607" r:id="rId54"/>
    <p:sldId id="608" r:id="rId55"/>
    <p:sldId id="609" r:id="rId56"/>
    <p:sldId id="610" r:id="rId57"/>
    <p:sldId id="611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6" r:id="rId80"/>
    <p:sldId id="689" r:id="rId81"/>
    <p:sldId id="637" r:id="rId82"/>
    <p:sldId id="638" r:id="rId83"/>
    <p:sldId id="639" r:id="rId84"/>
    <p:sldId id="640" r:id="rId85"/>
    <p:sldId id="641" r:id="rId86"/>
    <p:sldId id="642" r:id="rId87"/>
    <p:sldId id="643" r:id="rId88"/>
    <p:sldId id="644" r:id="rId89"/>
    <p:sldId id="645" r:id="rId90"/>
    <p:sldId id="646" r:id="rId91"/>
    <p:sldId id="654" r:id="rId92"/>
    <p:sldId id="647" r:id="rId93"/>
    <p:sldId id="648" r:id="rId94"/>
    <p:sldId id="649" r:id="rId95"/>
    <p:sldId id="650" r:id="rId96"/>
    <p:sldId id="651" r:id="rId97"/>
    <p:sldId id="652" r:id="rId98"/>
    <p:sldId id="653" r:id="rId99"/>
    <p:sldId id="666" r:id="rId100"/>
    <p:sldId id="667" r:id="rId101"/>
    <p:sldId id="691" r:id="rId102"/>
    <p:sldId id="668" r:id="rId103"/>
    <p:sldId id="677" r:id="rId104"/>
    <p:sldId id="678" r:id="rId105"/>
    <p:sldId id="679" r:id="rId106"/>
    <p:sldId id="680" r:id="rId107"/>
    <p:sldId id="669" r:id="rId108"/>
    <p:sldId id="681" r:id="rId109"/>
    <p:sldId id="682" r:id="rId110"/>
    <p:sldId id="674" r:id="rId111"/>
    <p:sldId id="671" r:id="rId112"/>
    <p:sldId id="675" r:id="rId113"/>
    <p:sldId id="672" r:id="rId114"/>
    <p:sldId id="673" r:id="rId115"/>
    <p:sldId id="657" r:id="rId116"/>
    <p:sldId id="659" r:id="rId117"/>
    <p:sldId id="660" r:id="rId118"/>
    <p:sldId id="661" r:id="rId119"/>
    <p:sldId id="662" r:id="rId120"/>
    <p:sldId id="663" r:id="rId121"/>
    <p:sldId id="655" r:id="rId122"/>
    <p:sldId id="656" r:id="rId123"/>
    <p:sldId id="664" r:id="rId124"/>
    <p:sldId id="665" r:id="rId125"/>
    <p:sldId id="558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J059RbxxWdn4yUstO7wQA==" hashData="n9es6tsm4I7KFpCm8yaUGKMW0IlsO/gCOR8RPVsxMQP9CFHcKrcl4qpTUXWbEX57s8okaVjhLeN4MOTTfC4fK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4F81BD"/>
    <a:srgbClr val="E40524"/>
    <a:srgbClr val="E329C0"/>
    <a:srgbClr val="11C1FF"/>
    <a:srgbClr val="34495E"/>
    <a:srgbClr val="FF6702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6" autoAdjust="0"/>
  </p:normalViewPr>
  <p:slideViewPr>
    <p:cSldViewPr>
      <p:cViewPr varScale="1">
        <p:scale>
          <a:sx n="86" d="100"/>
          <a:sy n="86" d="100"/>
        </p:scale>
        <p:origin x="138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6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9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ktangel 11"/>
          <p:cNvSpPr/>
          <p:nvPr userDrawn="1"/>
        </p:nvSpPr>
        <p:spPr>
          <a:xfrm>
            <a:off x="0" y="6507230"/>
            <a:ext cx="4648200" cy="361399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kern="1200" baseline="0" noProof="1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Unit – 2 : Regular languages &amp; FA</a:t>
            </a:r>
            <a:endParaRPr lang="da-DK" sz="1800" kern="1200" noProof="1">
              <a:solidFill>
                <a:srgbClr val="FFFFFF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ktangel 11"/>
          <p:cNvSpPr/>
          <p:nvPr userDrawn="1"/>
        </p:nvSpPr>
        <p:spPr>
          <a:xfrm>
            <a:off x="4648200" y="6507229"/>
            <a:ext cx="4495800" cy="350771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017064" y="6507231"/>
            <a:ext cx="631136" cy="3613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>
            <a:normAutofit/>
          </a:bodyPr>
          <a:lstStyle>
            <a:lvl1pPr algn="l">
              <a:defRPr sz="3600" b="1">
                <a:latin typeface="+mj-lt"/>
                <a:ea typeface="Open Sans" panose="020B0606030504020204"/>
                <a:cs typeface="Open Sans" panose="020B060603050402020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14000"/>
              </a:lnSpc>
              <a:buClrTx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11"/>
          <p:cNvSpPr/>
          <p:nvPr userDrawn="1"/>
        </p:nvSpPr>
        <p:spPr>
          <a:xfrm>
            <a:off x="0" y="6480725"/>
            <a:ext cx="4648200" cy="387904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kern="1200" baseline="0" noProof="1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Unit – 2 : Regular languages &amp; FA</a:t>
            </a:r>
            <a:endParaRPr lang="da-DK" sz="1800" kern="1200" noProof="1">
              <a:solidFill>
                <a:srgbClr val="FFFFFF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648200" y="6480727"/>
            <a:ext cx="44958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ktangel 11"/>
          <p:cNvSpPr/>
          <p:nvPr userDrawn="1"/>
        </p:nvSpPr>
        <p:spPr>
          <a:xfrm>
            <a:off x="4017064" y="6507231"/>
            <a:ext cx="631136" cy="3613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ktangel 11"/>
          <p:cNvSpPr/>
          <p:nvPr userDrawn="1"/>
        </p:nvSpPr>
        <p:spPr>
          <a:xfrm>
            <a:off x="0" y="6507230"/>
            <a:ext cx="4648200" cy="350769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800" kern="1200" baseline="0" noProof="1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Theory of Computation (2160704)</a:t>
            </a:r>
            <a:endParaRPr lang="da-DK" sz="1800" kern="1200" noProof="1">
              <a:solidFill>
                <a:srgbClr val="FFFFFF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ktangel 11"/>
          <p:cNvSpPr/>
          <p:nvPr userDrawn="1"/>
        </p:nvSpPr>
        <p:spPr>
          <a:xfrm>
            <a:off x="4648200" y="6507229"/>
            <a:ext cx="4495800" cy="354498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Darshan</a:t>
            </a:r>
            <a:r>
              <a:rPr lang="en-US" sz="18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Institute of Engineering &amp; 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017064" y="6507231"/>
            <a:ext cx="631136" cy="3613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5.png"/><Relationship Id="rId3" Type="http://schemas.openxmlformats.org/officeDocument/2006/relationships/image" Target="../media/image402.png"/><Relationship Id="rId7" Type="http://schemas.openxmlformats.org/officeDocument/2006/relationships/image" Target="../media/image46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1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2.png"/><Relationship Id="rId2" Type="http://schemas.openxmlformats.org/officeDocument/2006/relationships/image" Target="../media/image34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9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34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1.png"/><Relationship Id="rId2" Type="http://schemas.openxmlformats.org/officeDocument/2006/relationships/image" Target="../media/image34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7" Type="http://schemas.openxmlformats.org/officeDocument/2006/relationships/image" Target="../media/image3520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5" Type="http://schemas.openxmlformats.org/officeDocument/2006/relationships/image" Target="../media/image3430.png"/><Relationship Id="rId4" Type="http://schemas.openxmlformats.org/officeDocument/2006/relationships/image" Target="../media/image34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7" Type="http://schemas.openxmlformats.org/officeDocument/2006/relationships/image" Target="../media/image3520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5" Type="http://schemas.openxmlformats.org/officeDocument/2006/relationships/image" Target="../media/image3430.png"/><Relationship Id="rId4" Type="http://schemas.openxmlformats.org/officeDocument/2006/relationships/image" Target="../media/image34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7" Type="http://schemas.openxmlformats.org/officeDocument/2006/relationships/image" Target="../media/image3520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5" Type="http://schemas.openxmlformats.org/officeDocument/2006/relationships/image" Target="../media/image3430.png"/><Relationship Id="rId4" Type="http://schemas.openxmlformats.org/officeDocument/2006/relationships/image" Target="../media/image349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7" Type="http://schemas.openxmlformats.org/officeDocument/2006/relationships/image" Target="../media/image3520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5" Type="http://schemas.openxmlformats.org/officeDocument/2006/relationships/image" Target="../media/image3430.png"/><Relationship Id="rId4" Type="http://schemas.openxmlformats.org/officeDocument/2006/relationships/image" Target="../media/image34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30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12" Type="http://schemas.openxmlformats.org/officeDocument/2006/relationships/image" Target="../media/image3491.png"/><Relationship Id="rId2" Type="http://schemas.openxmlformats.org/officeDocument/2006/relationships/image" Target="../media/image3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image" Target="../media/image3480.png"/><Relationship Id="rId5" Type="http://schemas.openxmlformats.org/officeDocument/2006/relationships/image" Target="../media/image356.png"/><Relationship Id="rId15" Type="http://schemas.openxmlformats.org/officeDocument/2006/relationships/image" Target="../media/image3520.png"/><Relationship Id="rId10" Type="http://schemas.openxmlformats.org/officeDocument/2006/relationships/image" Target="../media/image3470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Relationship Id="rId14" Type="http://schemas.openxmlformats.org/officeDocument/2006/relationships/image" Target="../media/image351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9.png"/><Relationship Id="rId7" Type="http://schemas.openxmlformats.org/officeDocument/2006/relationships/image" Target="../media/image5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4.png"/><Relationship Id="rId7" Type="http://schemas.openxmlformats.org/officeDocument/2006/relationships/image" Target="../media/image11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910.png"/><Relationship Id="rId10" Type="http://schemas.openxmlformats.org/officeDocument/2006/relationships/image" Target="../media/image651.png"/><Relationship Id="rId4" Type="http://schemas.openxmlformats.org/officeDocument/2006/relationships/image" Target="../media/image65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0.png"/><Relationship Id="rId3" Type="http://schemas.openxmlformats.org/officeDocument/2006/relationships/image" Target="../media/image671.png"/><Relationship Id="rId7" Type="http://schemas.openxmlformats.org/officeDocument/2006/relationships/image" Target="../media/image22.png"/><Relationship Id="rId12" Type="http://schemas.openxmlformats.org/officeDocument/2006/relationships/image" Target="../media/image801.png"/><Relationship Id="rId2" Type="http://schemas.openxmlformats.org/officeDocument/2006/relationships/image" Target="../media/image170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81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12" Type="http://schemas.openxmlformats.org/officeDocument/2006/relationships/image" Target="../media/image56.png"/><Relationship Id="rId17" Type="http://schemas.openxmlformats.org/officeDocument/2006/relationships/image" Target="../media/image98.png"/><Relationship Id="rId2" Type="http://schemas.openxmlformats.org/officeDocument/2006/relationships/image" Target="../media/image95.png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50.png"/><Relationship Id="rId5" Type="http://schemas.openxmlformats.org/officeDocument/2006/relationships/image" Target="../media/image500.png"/><Relationship Id="rId15" Type="http://schemas.openxmlformats.org/officeDocument/2006/relationships/image" Target="../media/image590.png"/><Relationship Id="rId10" Type="http://schemas.openxmlformats.org/officeDocument/2006/relationships/image" Target="../media/image540.png"/><Relationship Id="rId4" Type="http://schemas.openxmlformats.org/officeDocument/2006/relationships/image" Target="../media/image490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680.png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670.png"/><Relationship Id="rId2" Type="http://schemas.openxmlformats.org/officeDocument/2006/relationships/image" Target="../media/image472.png"/><Relationship Id="rId16" Type="http://schemas.openxmlformats.org/officeDocument/2006/relationships/image" Target="../media/image66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24" Type="http://schemas.openxmlformats.org/officeDocument/2006/relationships/image" Target="../media/image98.png"/><Relationship Id="rId5" Type="http://schemas.openxmlformats.org/officeDocument/2006/relationships/image" Target="../media/image520.png"/><Relationship Id="rId15" Type="http://schemas.openxmlformats.org/officeDocument/2006/relationships/image" Target="../media/image650.png"/><Relationship Id="rId23" Type="http://schemas.openxmlformats.org/officeDocument/2006/relationships/image" Target="../media/image73.png"/><Relationship Id="rId10" Type="http://schemas.openxmlformats.org/officeDocument/2006/relationships/image" Target="../media/image570.png"/><Relationship Id="rId19" Type="http://schemas.openxmlformats.org/officeDocument/2006/relationships/image" Target="../media/image69.png"/><Relationship Id="rId4" Type="http://schemas.openxmlformats.org/officeDocument/2006/relationships/image" Target="../media/image630.png"/><Relationship Id="rId9" Type="http://schemas.openxmlformats.org/officeDocument/2006/relationships/image" Target="../media/image56.png"/><Relationship Id="rId14" Type="http://schemas.openxmlformats.org/officeDocument/2006/relationships/image" Target="../media/image640.png"/><Relationship Id="rId22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800.png"/><Relationship Id="rId3" Type="http://schemas.openxmlformats.org/officeDocument/2006/relationships/image" Target="../media/image74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79.png"/><Relationship Id="rId2" Type="http://schemas.openxmlformats.org/officeDocument/2006/relationships/image" Target="../media/image472.png"/><Relationship Id="rId16" Type="http://schemas.openxmlformats.org/officeDocument/2006/relationships/image" Target="../media/image78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77.png"/><Relationship Id="rId10" Type="http://schemas.openxmlformats.org/officeDocument/2006/relationships/image" Target="../media/image570.png"/><Relationship Id="rId19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56.png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11.png"/><Relationship Id="rId7" Type="http://schemas.openxmlformats.org/officeDocument/2006/relationships/image" Target="../media/image95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11" Type="http://schemas.openxmlformats.org/officeDocument/2006/relationships/image" Target="../media/image980.png"/><Relationship Id="rId5" Type="http://schemas.openxmlformats.org/officeDocument/2006/relationships/image" Target="../media/image930.png"/><Relationship Id="rId10" Type="http://schemas.openxmlformats.org/officeDocument/2006/relationships/image" Target="../media/image970.png"/><Relationship Id="rId4" Type="http://schemas.openxmlformats.org/officeDocument/2006/relationships/image" Target="../media/image921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0.png"/><Relationship Id="rId7" Type="http://schemas.openxmlformats.org/officeDocument/2006/relationships/image" Target="../media/image103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980.png"/><Relationship Id="rId5" Type="http://schemas.openxmlformats.org/officeDocument/2006/relationships/image" Target="../media/image101.png"/><Relationship Id="rId10" Type="http://schemas.openxmlformats.org/officeDocument/2006/relationships/image" Target="../media/image970.png"/><Relationship Id="rId4" Type="http://schemas.openxmlformats.org/officeDocument/2006/relationships/image" Target="../media/image1000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0.png"/><Relationship Id="rId7" Type="http://schemas.openxmlformats.org/officeDocument/2006/relationships/image" Target="../media/image10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980.png"/><Relationship Id="rId5" Type="http://schemas.openxmlformats.org/officeDocument/2006/relationships/image" Target="../media/image107.png"/><Relationship Id="rId10" Type="http://schemas.openxmlformats.org/officeDocument/2006/relationships/image" Target="../media/image97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0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image" Target="../media/image1150.png"/><Relationship Id="rId3" Type="http://schemas.openxmlformats.org/officeDocument/2006/relationships/image" Target="../media/image1121.png"/><Relationship Id="rId7" Type="http://schemas.openxmlformats.org/officeDocument/2006/relationships/image" Target="../media/image1090.png"/><Relationship Id="rId12" Type="http://schemas.openxmlformats.org/officeDocument/2006/relationships/image" Target="../media/image1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11" Type="http://schemas.openxmlformats.org/officeDocument/2006/relationships/image" Target="../media/image124.png"/><Relationship Id="rId5" Type="http://schemas.openxmlformats.org/officeDocument/2006/relationships/image" Target="../media/image122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220.png"/><Relationship Id="rId1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129.png"/><Relationship Id="rId7" Type="http://schemas.openxmlformats.org/officeDocument/2006/relationships/image" Target="../media/image125.png"/><Relationship Id="rId12" Type="http://schemas.openxmlformats.org/officeDocument/2006/relationships/image" Target="../media/image1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0" Type="http://schemas.openxmlformats.org/officeDocument/2006/relationships/image" Target="../media/image1270.png"/><Relationship Id="rId4" Type="http://schemas.openxmlformats.org/officeDocument/2006/relationships/image" Target="../media/image123.png"/><Relationship Id="rId9" Type="http://schemas.openxmlformats.org/officeDocument/2006/relationships/image" Target="../media/image1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37.png"/><Relationship Id="rId4" Type="http://schemas.openxmlformats.org/officeDocument/2006/relationships/image" Target="../media/image144.png"/><Relationship Id="rId9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9.png"/><Relationship Id="rId7" Type="http://schemas.openxmlformats.org/officeDocument/2006/relationships/image" Target="../media/image14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5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63.png"/><Relationship Id="rId4" Type="http://schemas.openxmlformats.org/officeDocument/2006/relationships/image" Target="../media/image193.png"/><Relationship Id="rId9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30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image" Target="../media/image1620.png"/><Relationship Id="rId3" Type="http://schemas.openxmlformats.org/officeDocument/2006/relationships/image" Target="../media/image1531.png"/><Relationship Id="rId7" Type="http://schemas.openxmlformats.org/officeDocument/2006/relationships/image" Target="../media/image1560.png"/><Relationship Id="rId1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image" Target="../media/image1600.png"/><Relationship Id="rId5" Type="http://schemas.openxmlformats.org/officeDocument/2006/relationships/image" Target="../media/image1540.png"/><Relationship Id="rId15" Type="http://schemas.openxmlformats.org/officeDocument/2006/relationships/image" Target="../media/image175.png"/><Relationship Id="rId10" Type="http://schemas.openxmlformats.org/officeDocument/2006/relationships/image" Target="../media/image1590.png"/><Relationship Id="rId4" Type="http://schemas.openxmlformats.org/officeDocument/2006/relationships/image" Target="../media/image1530.png"/><Relationship Id="rId9" Type="http://schemas.openxmlformats.org/officeDocument/2006/relationships/image" Target="../media/image1580.png"/><Relationship Id="rId14" Type="http://schemas.openxmlformats.org/officeDocument/2006/relationships/image" Target="../media/image16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0.png"/><Relationship Id="rId3" Type="http://schemas.openxmlformats.org/officeDocument/2006/relationships/image" Target="../media/image1650.png"/><Relationship Id="rId7" Type="http://schemas.openxmlformats.org/officeDocument/2006/relationships/image" Target="../media/image1690.png"/><Relationship Id="rId12" Type="http://schemas.openxmlformats.org/officeDocument/2006/relationships/image" Target="../media/image1740.png"/><Relationship Id="rId2" Type="http://schemas.openxmlformats.org/officeDocument/2006/relationships/image" Target="../media/image1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1" Type="http://schemas.openxmlformats.org/officeDocument/2006/relationships/image" Target="../media/image1730.png"/><Relationship Id="rId5" Type="http://schemas.openxmlformats.org/officeDocument/2006/relationships/image" Target="../media/image1670.png"/><Relationship Id="rId10" Type="http://schemas.openxmlformats.org/officeDocument/2006/relationships/image" Target="../media/image1720.png"/><Relationship Id="rId4" Type="http://schemas.openxmlformats.org/officeDocument/2006/relationships/image" Target="../media/image1660.png"/><Relationship Id="rId9" Type="http://schemas.openxmlformats.org/officeDocument/2006/relationships/image" Target="../media/image17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0.png"/><Relationship Id="rId3" Type="http://schemas.openxmlformats.org/officeDocument/2006/relationships/image" Target="../media/image176.png"/><Relationship Id="rId7" Type="http://schemas.openxmlformats.org/officeDocument/2006/relationships/image" Target="../media/image177.png"/><Relationship Id="rId12" Type="http://schemas.openxmlformats.org/officeDocument/2006/relationships/image" Target="../media/image1740.png"/><Relationship Id="rId2" Type="http://schemas.openxmlformats.org/officeDocument/2006/relationships/image" Target="../media/image1641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1" Type="http://schemas.openxmlformats.org/officeDocument/2006/relationships/image" Target="../media/image179.png"/><Relationship Id="rId5" Type="http://schemas.openxmlformats.org/officeDocument/2006/relationships/image" Target="../media/image1671.png"/><Relationship Id="rId15" Type="http://schemas.openxmlformats.org/officeDocument/2006/relationships/image" Target="../media/image181.png"/><Relationship Id="rId10" Type="http://schemas.openxmlformats.org/officeDocument/2006/relationships/image" Target="../media/image178.png"/><Relationship Id="rId4" Type="http://schemas.openxmlformats.org/officeDocument/2006/relationships/image" Target="../media/image1661.png"/><Relationship Id="rId9" Type="http://schemas.openxmlformats.org/officeDocument/2006/relationships/image" Target="../media/image1770.png"/><Relationship Id="rId1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0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image" Target="../media/image1880.png"/><Relationship Id="rId4" Type="http://schemas.openxmlformats.org/officeDocument/2006/relationships/image" Target="../media/image185.png"/><Relationship Id="rId9" Type="http://schemas.openxmlformats.org/officeDocument/2006/relationships/image" Target="../media/image18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05.png"/><Relationship Id="rId17" Type="http://schemas.openxmlformats.org/officeDocument/2006/relationships/image" Target="../media/image22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0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08.png"/><Relationship Id="rId21" Type="http://schemas.openxmlformats.org/officeDocument/2006/relationships/image" Target="../media/image216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17.png"/><Relationship Id="rId2" Type="http://schemas.openxmlformats.org/officeDocument/2006/relationships/image" Target="../media/image211.png"/><Relationship Id="rId16" Type="http://schemas.openxmlformats.org/officeDocument/2006/relationships/image" Target="../media/image23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1.png"/><Relationship Id="rId24" Type="http://schemas.openxmlformats.org/officeDocument/2006/relationships/image" Target="../media/image206.png"/><Relationship Id="rId15" Type="http://schemas.openxmlformats.org/officeDocument/2006/relationships/image" Target="../media/image230.png"/><Relationship Id="rId23" Type="http://schemas.openxmlformats.org/officeDocument/2006/relationships/image" Target="../media/image205.png"/><Relationship Id="rId19" Type="http://schemas.openxmlformats.org/officeDocument/2006/relationships/image" Target="../media/image210.png"/><Relationship Id="rId14" Type="http://schemas.openxmlformats.org/officeDocument/2006/relationships/image" Target="../media/image229.png"/><Relationship Id="rId22" Type="http://schemas.openxmlformats.org/officeDocument/2006/relationships/image" Target="../media/image2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18" Type="http://schemas.openxmlformats.org/officeDocument/2006/relationships/image" Target="../media/image205.png"/><Relationship Id="rId3" Type="http://schemas.openxmlformats.org/officeDocument/2006/relationships/image" Target="../media/image235.png"/><Relationship Id="rId21" Type="http://schemas.openxmlformats.org/officeDocument/2006/relationships/image" Target="../media/image208.png"/><Relationship Id="rId17" Type="http://schemas.openxmlformats.org/officeDocument/2006/relationships/image" Target="../media/image203.png"/><Relationship Id="rId2" Type="http://schemas.openxmlformats.org/officeDocument/2006/relationships/image" Target="../media/image234.png"/><Relationship Id="rId16" Type="http://schemas.openxmlformats.org/officeDocument/2006/relationships/image" Target="../media/image216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15.png"/><Relationship Id="rId19" Type="http://schemas.openxmlformats.org/officeDocument/2006/relationships/image" Target="../media/image206.png"/><Relationship Id="rId4" Type="http://schemas.openxmlformats.org/officeDocument/2006/relationships/image" Target="../media/image236.png"/><Relationship Id="rId14" Type="http://schemas.openxmlformats.org/officeDocument/2006/relationships/image" Target="../media/image2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05.png"/><Relationship Id="rId3" Type="http://schemas.openxmlformats.org/officeDocument/2006/relationships/image" Target="../media/image238.png"/><Relationship Id="rId21" Type="http://schemas.openxmlformats.org/officeDocument/2006/relationships/image" Target="../media/image20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03.png"/><Relationship Id="rId2" Type="http://schemas.openxmlformats.org/officeDocument/2006/relationships/image" Target="../media/image234.png"/><Relationship Id="rId16" Type="http://schemas.openxmlformats.org/officeDocument/2006/relationships/image" Target="../media/image216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15.png"/><Relationship Id="rId10" Type="http://schemas.openxmlformats.org/officeDocument/2006/relationships/image" Target="../media/image245.png"/><Relationship Id="rId19" Type="http://schemas.openxmlformats.org/officeDocument/2006/relationships/image" Target="../media/image20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0.png"/><Relationship Id="rId3" Type="http://schemas.openxmlformats.org/officeDocument/2006/relationships/image" Target="../media/image249.png"/><Relationship Id="rId7" Type="http://schemas.openxmlformats.org/officeDocument/2006/relationships/image" Target="../media/image250.png"/><Relationship Id="rId12" Type="http://schemas.openxmlformats.org/officeDocument/2006/relationships/image" Target="../media/image252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1.png"/><Relationship Id="rId11" Type="http://schemas.openxmlformats.org/officeDocument/2006/relationships/image" Target="../media/image251.png"/><Relationship Id="rId5" Type="http://schemas.openxmlformats.org/officeDocument/2006/relationships/image" Target="../media/image2230.png"/><Relationship Id="rId10" Type="http://schemas.openxmlformats.org/officeDocument/2006/relationships/image" Target="../media/image2280.png"/><Relationship Id="rId4" Type="http://schemas.openxmlformats.org/officeDocument/2006/relationships/image" Target="../media/image2220.png"/><Relationship Id="rId9" Type="http://schemas.openxmlformats.org/officeDocument/2006/relationships/image" Target="../media/image22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5.png"/><Relationship Id="rId7" Type="http://schemas.openxmlformats.org/officeDocument/2006/relationships/image" Target="../media/image261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8.png"/><Relationship Id="rId10" Type="http://schemas.openxmlformats.org/officeDocument/2006/relationships/image" Target="../media/image264.png"/><Relationship Id="rId4" Type="http://schemas.openxmlformats.org/officeDocument/2006/relationships/image" Target="../media/image256.png"/><Relationship Id="rId9" Type="http://schemas.openxmlformats.org/officeDocument/2006/relationships/image" Target="../media/image2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65.png"/><Relationship Id="rId5" Type="http://schemas.openxmlformats.org/officeDocument/2006/relationships/image" Target="../media/image268.png"/><Relationship Id="rId10" Type="http://schemas.openxmlformats.org/officeDocument/2006/relationships/image" Target="../media/image2671.png"/><Relationship Id="rId4" Type="http://schemas.openxmlformats.org/officeDocument/2006/relationships/image" Target="../media/image26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65.png"/><Relationship Id="rId5" Type="http://schemas.openxmlformats.org/officeDocument/2006/relationships/image" Target="../media/image275.png"/><Relationship Id="rId10" Type="http://schemas.openxmlformats.org/officeDocument/2006/relationships/image" Target="../media/image267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69.png"/><Relationship Id="rId10" Type="http://schemas.openxmlformats.org/officeDocument/2006/relationships/image" Target="../media/image265.png"/><Relationship Id="rId4" Type="http://schemas.openxmlformats.org/officeDocument/2006/relationships/image" Target="../media/image282.png"/><Relationship Id="rId9" Type="http://schemas.openxmlformats.org/officeDocument/2006/relationships/image" Target="../media/image267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65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671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265.png"/><Relationship Id="rId5" Type="http://schemas.openxmlformats.org/officeDocument/2006/relationships/image" Target="../media/image295.png"/><Relationship Id="rId10" Type="http://schemas.openxmlformats.org/officeDocument/2006/relationships/image" Target="../media/image2671.png"/><Relationship Id="rId4" Type="http://schemas.openxmlformats.org/officeDocument/2006/relationships/image" Target="../media/image29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265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2671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0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10" Type="http://schemas.openxmlformats.org/officeDocument/2006/relationships/image" Target="../media/image265.png"/><Relationship Id="rId4" Type="http://schemas.openxmlformats.org/officeDocument/2006/relationships/image" Target="../media/image309.png"/><Relationship Id="rId9" Type="http://schemas.openxmlformats.org/officeDocument/2006/relationships/image" Target="../media/image3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1.png"/><Relationship Id="rId9" Type="http://schemas.openxmlformats.org/officeDocument/2006/relationships/image" Target="../media/image23.png"/><Relationship Id="rId1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1.png"/><Relationship Id="rId3" Type="http://schemas.openxmlformats.org/officeDocument/2006/relationships/image" Target="../media/image3171.png"/><Relationship Id="rId7" Type="http://schemas.openxmlformats.org/officeDocument/2006/relationships/image" Target="../media/image3211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1.png"/><Relationship Id="rId5" Type="http://schemas.openxmlformats.org/officeDocument/2006/relationships/image" Target="../media/image3191.png"/><Relationship Id="rId4" Type="http://schemas.openxmlformats.org/officeDocument/2006/relationships/image" Target="../media/image3181.png"/><Relationship Id="rId9" Type="http://schemas.openxmlformats.org/officeDocument/2006/relationships/image" Target="../media/image323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0.png"/><Relationship Id="rId3" Type="http://schemas.openxmlformats.org/officeDocument/2006/relationships/image" Target="../media/image3270.png"/><Relationship Id="rId7" Type="http://schemas.openxmlformats.org/officeDocument/2006/relationships/image" Target="../media/image3310.png"/><Relationship Id="rId2" Type="http://schemas.openxmlformats.org/officeDocument/2006/relationships/image" Target="../media/image3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0.png"/><Relationship Id="rId5" Type="http://schemas.openxmlformats.org/officeDocument/2006/relationships/image" Target="../media/image3290.png"/><Relationship Id="rId4" Type="http://schemas.openxmlformats.org/officeDocument/2006/relationships/image" Target="../media/image328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0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0.png"/><Relationship Id="rId5" Type="http://schemas.openxmlformats.org/officeDocument/2006/relationships/image" Target="../media/image3370.png"/><Relationship Id="rId4" Type="http://schemas.openxmlformats.org/officeDocument/2006/relationships/image" Target="../media/image336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22" name="TextBox 21"/>
            <p:cNvSpPr txBox="1"/>
            <p:nvPr/>
          </p:nvSpPr>
          <p:spPr>
            <a:xfrm>
              <a:off x="190950" y="5140891"/>
              <a:ext cx="3280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Prof. </a:t>
              </a:r>
              <a:r>
                <a:rPr lang="en-US" sz="2000" b="1" dirty="0" err="1"/>
                <a:t>Dixita</a:t>
              </a:r>
              <a:r>
                <a:rPr lang="en-US" sz="2000" b="1" dirty="0"/>
                <a:t> B. </a:t>
              </a:r>
              <a:r>
                <a:rPr lang="en-US" sz="2000" b="1" dirty="0" err="1"/>
                <a:t>Kagathara</a:t>
              </a:r>
              <a:endParaRPr lang="en-US" sz="2000" b="1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29874"/>
                <a:ext cx="465200" cy="272176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56833"/>
              <a:chOff x="-14748" y="986564"/>
              <a:chExt cx="9158748" cy="3656833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2980B9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2160704</a:t>
                  </a:r>
                </a:p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Theory of Computation 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32041" y="1965741"/>
                <a:ext cx="418815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Unit-2</a:t>
                </a:r>
              </a:p>
              <a:p>
                <a:r>
                  <a:rPr lang="en-US" sz="42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Regular Languages &amp; Finite Automata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3049" y="5513274"/>
            <a:ext cx="3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/>
              <a:t>ixita.kagathara@darshan.ac.in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61" y="1747212"/>
            <a:ext cx="2797339" cy="26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US" sz="2200" dirty="0"/>
                  <a:t>All string of a and b starting with a </a:t>
                </a:r>
              </a:p>
              <a:p>
                <a:pPr marL="406400" lvl="1" indent="0" algn="just">
                  <a:buNone/>
                </a:pPr>
                <a:endParaRPr lang="en-IN" dirty="0"/>
              </a:p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IN" sz="2200" dirty="0"/>
                  <a:t>String of 0 and 1 ends with 00</a:t>
                </a:r>
                <a:r>
                  <a:rPr lang="en-IN" sz="2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06400" lvl="1" indent="0" algn="just">
                  <a:buNone/>
                </a:pPr>
                <a:endParaRPr lang="en-IN" sz="2200" b="0" i="1" dirty="0">
                  <a:latin typeface="Cambria Math" panose="02040503050406030204" pitchFamily="18" charset="0"/>
                </a:endParaRPr>
              </a:p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IN" sz="2200" dirty="0"/>
                  <a:t>String ends with </a:t>
                </a:r>
                <a:r>
                  <a:rPr lang="en-IN" sz="2200" dirty="0" err="1"/>
                  <a:t>abb</a:t>
                </a:r>
                <a:r>
                  <a:rPr lang="en-IN" sz="2200" dirty="0"/>
                  <a:t>  </a:t>
                </a:r>
              </a:p>
              <a:p>
                <a:pPr marL="406400" lvl="1" indent="0" algn="just">
                  <a:buNone/>
                </a:pPr>
                <a:endParaRPr lang="en-IN" b="0" dirty="0"/>
              </a:p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IN" sz="2200" dirty="0"/>
                  <a:t>String starts with 1 and ends with 0 </a:t>
                </a:r>
              </a:p>
              <a:p>
                <a:pPr marL="406400" lvl="1" indent="0" algn="just">
                  <a:buNone/>
                </a:pPr>
                <a:endParaRPr lang="en-IN" b="0" dirty="0"/>
              </a:p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IN" sz="2200" dirty="0"/>
                  <a:t>All binary string with at least 3 characters and 3</a:t>
                </a:r>
                <a:r>
                  <a:rPr lang="en-IN" sz="2200" baseline="30000" dirty="0"/>
                  <a:t>rd</a:t>
                </a:r>
                <a:r>
                  <a:rPr lang="en-IN" sz="2200" dirty="0"/>
                  <a:t> character should be zero</a:t>
                </a:r>
                <a:endParaRPr lang="en-US" sz="2200" dirty="0"/>
              </a:p>
              <a:p>
                <a:pPr marL="463550" indent="-457200" algn="just">
                  <a:buFont typeface="+mj-lt"/>
                  <a:buAutoNum type="arabicPeriod" startAt="13"/>
                </a:pPr>
                <a:r>
                  <a:rPr lang="en-IN" sz="2200" dirty="0"/>
                  <a:t>Language which consist of exactly two b’s over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  <a:p>
                <a:pPr marL="406400" lvl="1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4" t="-457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3232" y="132204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322047"/>
                <a:ext cx="3200400" cy="608533"/>
              </a:xfrm>
              <a:prstGeom prst="rect">
                <a:avLst/>
              </a:prstGeom>
              <a:blipFill rotWithShape="0">
                <a:blip r:embed="rId3"/>
                <a:stretch>
                  <a:fillRect l="-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44048" y="132204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48" y="1322047"/>
                <a:ext cx="3200400" cy="608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3232" y="2138289"/>
                <a:ext cx="389555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138289"/>
                <a:ext cx="3895551" cy="608533"/>
              </a:xfrm>
              <a:prstGeom prst="rect">
                <a:avLst/>
              </a:prstGeom>
              <a:blipFill rotWithShape="0">
                <a:blip r:embed="rId5"/>
                <a:stretch>
                  <a:fillRect l="-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8739" y="213828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39" y="2138289"/>
                <a:ext cx="3200400" cy="6085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3232" y="2984146"/>
                <a:ext cx="367281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𝒃𝒂𝒃𝒃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𝒂𝒃𝒂𝒃𝒃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984146"/>
                <a:ext cx="3672811" cy="608533"/>
              </a:xfrm>
              <a:prstGeom prst="rect">
                <a:avLst/>
              </a:prstGeom>
              <a:blipFill rotWithShape="0">
                <a:blip r:embed="rId7"/>
                <a:stretch>
                  <a:fillRect l="-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122406" y="2984146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𝒂𝒃𝒃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06" y="2984146"/>
                <a:ext cx="3200400" cy="6085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3232" y="3823124"/>
                <a:ext cx="4122476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823124"/>
                <a:ext cx="4122476" cy="608533"/>
              </a:xfrm>
              <a:prstGeom prst="rect">
                <a:avLst/>
              </a:prstGeom>
              <a:blipFill rotWithShape="0">
                <a:blip r:embed="rId9"/>
                <a:stretch>
                  <a:fillRect l="-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38739" y="3823124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39" y="3823124"/>
                <a:ext cx="3200400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81954" y="4782906"/>
                <a:ext cx="435861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54" y="4782906"/>
                <a:ext cx="4358611" cy="608533"/>
              </a:xfrm>
              <a:prstGeom prst="rect">
                <a:avLst/>
              </a:prstGeom>
              <a:blipFill rotWithShape="0">
                <a:blip r:embed="rId11"/>
                <a:stretch>
                  <a:fillRect l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525818" y="480311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18" y="4803117"/>
                <a:ext cx="3200400" cy="6085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13232" y="5680132"/>
                <a:ext cx="348998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𝒃𝒂𝒃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𝒂𝒂𝒃𝒃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𝒂𝒃𝒃𝒂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680132"/>
                <a:ext cx="3489988" cy="608533"/>
              </a:xfrm>
              <a:prstGeom prst="rect">
                <a:avLst/>
              </a:prstGeom>
              <a:blipFill rotWithShape="0">
                <a:blip r:embed="rId13"/>
                <a:stretch>
                  <a:fillRect l="-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91030" y="5642970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30" y="5642970"/>
                <a:ext cx="3200400" cy="6085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8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 with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Finite automata has limited capability of either accepting a string or rejecting a string. Acceptance of string was based on the reachability of a machine from starting state to final state. 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Finite automata with output do not have a final state.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Machine generates output on every input.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There are two types of automata with outputs:</a:t>
            </a:r>
          </a:p>
          <a:p>
            <a:pPr marL="914400" lvl="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Moore machine</a:t>
            </a:r>
          </a:p>
          <a:p>
            <a:pPr marL="914400" indent="-45720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Mealy machine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 &amp; Mealy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2126" y="1158115"/>
            <a:ext cx="2919747" cy="45811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 with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82033" y="2248755"/>
            <a:ext cx="1902757" cy="47726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Mealy Machine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64326" y="2254060"/>
            <a:ext cx="1885699" cy="466657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Moore Machine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7" name="Elbow Connector 6"/>
          <p:cNvCxnSpPr>
            <a:stCxn id="4" idx="2"/>
            <a:endCxn id="6" idx="0"/>
          </p:cNvCxnSpPr>
          <p:nvPr/>
        </p:nvCxnSpPr>
        <p:spPr>
          <a:xfrm rot="5400000">
            <a:off x="3270673" y="952733"/>
            <a:ext cx="637830" cy="196482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6200000" flipH="1">
            <a:off x="5275860" y="918211"/>
            <a:ext cx="640534" cy="2048256"/>
          </a:xfrm>
          <a:prstGeom prst="bentConnector3">
            <a:avLst>
              <a:gd name="adj1" fmla="val 49009"/>
            </a:avLst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19600" y="2175039"/>
            <a:ext cx="0" cy="4389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03936" y="2705602"/>
                <a:ext cx="3417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36" y="2705602"/>
                <a:ext cx="341747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200400" y="3252185"/>
                <a:ext cx="3072147" cy="2767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200" dirty="0"/>
                  <a:t> : set of states</a:t>
                </a: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input symbols</a:t>
                </a: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output symbols</a:t>
                </a:r>
              </a:p>
              <a:p>
                <a:pPr marL="347663" lvl="1" indent="0" algn="just" defTabSz="739775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200" dirty="0"/>
                  <a:t> : Transition function </a:t>
                </a: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7663" lvl="1" indent="0" algn="just" defTabSz="739775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200" dirty="0"/>
                  <a:t>: </a:t>
                </a:r>
                <a:r>
                  <a:rPr lang="en-US" sz="2200" dirty="0"/>
                  <a:t>output function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200" dirty="0"/>
                  <a:t> : initial state</a:t>
                </a:r>
                <a:endParaRPr lang="en-GB" altLang="en-US" sz="22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252185"/>
                <a:ext cx="3072147" cy="2767615"/>
              </a:xfrm>
              <a:prstGeom prst="rect">
                <a:avLst/>
              </a:prstGeom>
              <a:blipFill rotWithShape="0">
                <a:blip r:embed="rId3"/>
                <a:stretch>
                  <a:fillRect t="-440" r="-794" b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-228600" y="3215532"/>
                <a:ext cx="3429000" cy="513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𝒂𝒔𝒔𝒐𝒄𝒊𝒂𝒕𝒆𝒅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𝒔𝒕𝒂𝒕𝒆</m:t>
                      </m:r>
                    </m:oMath>
                  </m:oMathPara>
                </a14:m>
                <a:endParaRPr lang="en-GB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3215532"/>
                <a:ext cx="3429000" cy="513017"/>
              </a:xfrm>
              <a:prstGeom prst="rect">
                <a:avLst/>
              </a:prstGeom>
              <a:blipFill rotWithShape="0">
                <a:blip r:embed="rId4"/>
                <a:stretch>
                  <a:fillRect r="-28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086913" y="3220303"/>
                <a:ext cx="3429000" cy="513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𝒂𝒔𝒔𝒐𝒄𝒊𝒂𝒕𝒆𝒅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𝒕𝒓𝒂𝒏𝒔𝒊𝒕𝒊𝒐𝒏</m:t>
                      </m:r>
                    </m:oMath>
                  </m:oMathPara>
                </a14:m>
                <a:endParaRPr lang="en-GB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913" y="3220303"/>
                <a:ext cx="3429000" cy="513017"/>
              </a:xfrm>
              <a:prstGeom prst="rect">
                <a:avLst/>
              </a:prstGeom>
              <a:blipFill rotWithShape="0">
                <a:blip r:embed="rId5"/>
                <a:stretch>
                  <a:fillRect r="-47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205247" y="460156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X,</a:t>
            </a:r>
            <a:r>
              <a:rPr lang="en-IN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3235495" y="4599399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Y,</a:t>
            </a:r>
            <a:r>
              <a:rPr lang="en-IN" sz="2000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8" name="Straight Arrow Connector 17"/>
          <p:cNvCxnSpPr>
            <a:endCxn id="16" idx="2"/>
          </p:cNvCxnSpPr>
          <p:nvPr/>
        </p:nvCxnSpPr>
        <p:spPr>
          <a:xfrm>
            <a:off x="595647" y="494446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6"/>
            <a:endCxn id="17" idx="2"/>
          </p:cNvCxnSpPr>
          <p:nvPr/>
        </p:nvCxnSpPr>
        <p:spPr>
          <a:xfrm flipV="1">
            <a:off x="1891047" y="4942299"/>
            <a:ext cx="1344448" cy="21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98435" y="452536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21" name="Curved Connector 20"/>
          <p:cNvCxnSpPr>
            <a:stCxn id="16" idx="1"/>
            <a:endCxn id="16" idx="7"/>
          </p:cNvCxnSpPr>
          <p:nvPr/>
        </p:nvCxnSpPr>
        <p:spPr>
          <a:xfrm rot="5400000" flipH="1" flipV="1">
            <a:off x="1548147" y="445952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5400000" flipH="1" flipV="1">
            <a:off x="3578396" y="445317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38311" y="368081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5280000" flipH="1">
            <a:off x="2493882" y="4248378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875" y="4599399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X </a:t>
            </a:r>
          </a:p>
        </p:txBody>
      </p:sp>
      <p:sp>
        <p:nvSpPr>
          <p:cNvPr id="26" name="Oval 25"/>
          <p:cNvSpPr/>
          <p:nvPr/>
        </p:nvSpPr>
        <p:spPr>
          <a:xfrm>
            <a:off x="7651123" y="4597238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Y </a:t>
            </a:r>
          </a:p>
        </p:txBody>
      </p:sp>
      <p:cxnSp>
        <p:nvCxnSpPr>
          <p:cNvPr id="27" name="Straight Arrow Connector 26"/>
          <p:cNvCxnSpPr>
            <a:endCxn id="25" idx="2"/>
          </p:cNvCxnSpPr>
          <p:nvPr/>
        </p:nvCxnSpPr>
        <p:spPr>
          <a:xfrm>
            <a:off x="5011275" y="4942299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6"/>
            <a:endCxn id="26" idx="2"/>
          </p:cNvCxnSpPr>
          <p:nvPr/>
        </p:nvCxnSpPr>
        <p:spPr>
          <a:xfrm flipV="1">
            <a:off x="6306675" y="4940138"/>
            <a:ext cx="1344448" cy="21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14063" y="4523199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</a:t>
            </a:r>
            <a:r>
              <a:rPr lang="en-IN" sz="2000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30" name="Curved Connector 29"/>
          <p:cNvCxnSpPr>
            <a:stCxn id="25" idx="1"/>
            <a:endCxn id="25" idx="7"/>
          </p:cNvCxnSpPr>
          <p:nvPr/>
        </p:nvCxnSpPr>
        <p:spPr>
          <a:xfrm rot="5400000" flipH="1" flipV="1">
            <a:off x="5963775" y="4457365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7994024" y="4451015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0346" y="3664702"/>
            <a:ext cx="69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</a:t>
            </a:r>
            <a:r>
              <a:rPr lang="en-IN" sz="2000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33" name="Curved Connector 32"/>
          <p:cNvCxnSpPr/>
          <p:nvPr/>
        </p:nvCxnSpPr>
        <p:spPr>
          <a:xfrm rot="5280000" flipH="1">
            <a:off x="6909510" y="4246217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59769" y="372414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4794" y="558326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5975" y="3699777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</a:t>
            </a:r>
            <a:r>
              <a:rPr lang="en-IN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95321" y="5539672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</a:t>
            </a:r>
            <a:r>
              <a:rPr lang="en-IN" sz="20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13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0" grpId="1"/>
      <p:bldP spid="13" grpId="0" build="allAtOnce"/>
      <p:bldP spid="16" grpId="0" animBg="1"/>
      <p:bldP spid="17" grpId="0" animBg="1"/>
      <p:bldP spid="20" grpId="0"/>
      <p:bldP spid="23" grpId="0"/>
      <p:bldP spid="25" grpId="0" animBg="1"/>
      <p:bldP spid="26" grpId="0" animBg="1"/>
      <p:bldP spid="29" grpId="0"/>
      <p:bldP spid="32" grpId="0"/>
      <p:bldP spid="34" grpId="0"/>
      <p:bldP spid="35" grpId="0"/>
      <p:bldP spid="36" grpId="0"/>
      <p:bldP spid="3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j-lt"/>
              </a:rPr>
              <a:t>Moore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sz="2200" dirty="0"/>
                  <a:t>Mathematically </a:t>
                </a:r>
                <a:r>
                  <a:rPr lang="en-IN" sz="2200" dirty="0">
                    <a:solidFill>
                      <a:schemeClr val="tx2"/>
                    </a:solidFill>
                  </a:rPr>
                  <a:t>Moore machine </a:t>
                </a:r>
                <a:r>
                  <a:rPr lang="en-IN" sz="2200" dirty="0"/>
                  <a:t>is a six tuple machine and defined as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200" dirty="0"/>
              </a:p>
              <a:p>
                <a:pPr marL="347663" lvl="1" indent="0" algn="just">
                  <a:buNone/>
                </a:pPr>
                <a:r>
                  <a:rPr lang="en-IN" sz="2200" dirty="0"/>
                  <a:t>where,</a:t>
                </a: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200" dirty="0"/>
                  <a:t> : a nonempty finite set of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200" dirty="0"/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a nonempty finite set of input symbols</a:t>
                </a: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a nonempty finite set of outputs</a:t>
                </a:r>
              </a:p>
              <a:p>
                <a:pPr marL="347663" lvl="1" indent="0" algn="just" defTabSz="739775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200" dirty="0"/>
                  <a:t> : Transition function which takes two arguments as in finite automata, 	one is input state and other is input symbol. The output of this 	function is a single state.</a:t>
                </a:r>
              </a:p>
              <a:p>
                <a:pPr marL="347663" lvl="1" indent="0" algn="just" defTabSz="739775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200" dirty="0"/>
                  <a:t>: it is a mapping function which maps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2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sz="2200" dirty="0"/>
                  <a:t>, giving the output 	associated with each state.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200" dirty="0"/>
                  <a:t> : the initial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∈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alt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5" t="-343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9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Moore Machine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a </a:t>
            </a:r>
            <a:r>
              <a:rPr lang="en-US" dirty="0" err="1"/>
              <a:t>moore</a:t>
            </a:r>
            <a:r>
              <a:rPr lang="en-US" dirty="0"/>
              <a:t> machine for the 1’s compliment of binary number.</a:t>
            </a:r>
            <a:endParaRPr lang="en-IN" dirty="0"/>
          </a:p>
        </p:txBody>
      </p:sp>
      <p:sp>
        <p:nvSpPr>
          <p:cNvPr id="26" name="Oval 25"/>
          <p:cNvSpPr/>
          <p:nvPr/>
        </p:nvSpPr>
        <p:spPr>
          <a:xfrm>
            <a:off x="3352800" y="308826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A,</a:t>
            </a:r>
            <a:r>
              <a:rPr lang="en-IN" sz="2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0" name="Oval 29"/>
          <p:cNvSpPr/>
          <p:nvPr/>
        </p:nvSpPr>
        <p:spPr>
          <a:xfrm>
            <a:off x="5383048" y="3086100"/>
            <a:ext cx="840044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B,</a:t>
            </a:r>
            <a:r>
              <a:rPr lang="en-IN" sz="20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7" name="Straight Arrow Connector 36"/>
          <p:cNvCxnSpPr>
            <a:endCxn id="26" idx="2"/>
          </p:cNvCxnSpPr>
          <p:nvPr/>
        </p:nvCxnSpPr>
        <p:spPr>
          <a:xfrm>
            <a:off x="2743200" y="343116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6"/>
            <a:endCxn id="30" idx="2"/>
          </p:cNvCxnSpPr>
          <p:nvPr/>
        </p:nvCxnSpPr>
        <p:spPr>
          <a:xfrm flipV="1">
            <a:off x="4038600" y="3429000"/>
            <a:ext cx="1344448" cy="21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45988" y="301206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70739" y="451247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57" name="Curved Connector 56"/>
          <p:cNvCxnSpPr>
            <a:stCxn id="26" idx="1"/>
            <a:endCxn id="26" idx="7"/>
          </p:cNvCxnSpPr>
          <p:nvPr/>
        </p:nvCxnSpPr>
        <p:spPr>
          <a:xfrm rot="5400000" flipH="1" flipV="1">
            <a:off x="3695700" y="2946227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55615" y="217386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5400000" flipH="1" flipV="1">
            <a:off x="5725949" y="2939877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85864" y="216751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32" name="Curved Connector 31"/>
          <p:cNvCxnSpPr/>
          <p:nvPr/>
        </p:nvCxnSpPr>
        <p:spPr>
          <a:xfrm rot="5280000" flipH="1">
            <a:off x="4641435" y="2735079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49" grpId="0"/>
      <p:bldP spid="54" grpId="0"/>
      <p:bldP spid="67" grpId="0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Example: Moore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a </a:t>
            </a:r>
            <a:r>
              <a:rPr lang="en-US" dirty="0" err="1"/>
              <a:t>moore</a:t>
            </a:r>
            <a:r>
              <a:rPr lang="en-US" dirty="0"/>
              <a:t> machine to count occurrence of  “ab” as substring.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605158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80" y="3352800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3" idx="6"/>
            <a:endCxn id="24" idx="2"/>
          </p:cNvCxnSpPr>
          <p:nvPr/>
        </p:nvCxnSpPr>
        <p:spPr>
          <a:xfrm>
            <a:off x="3314700" y="3657600"/>
            <a:ext cx="9525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2"/>
          </p:cNvCxnSpPr>
          <p:nvPr/>
        </p:nvCxnSpPr>
        <p:spPr>
          <a:xfrm>
            <a:off x="2095500" y="36576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1"/>
            <a:endCxn id="23" idx="7"/>
          </p:cNvCxnSpPr>
          <p:nvPr/>
        </p:nvCxnSpPr>
        <p:spPr>
          <a:xfrm rot="5400000" flipH="1" flipV="1">
            <a:off x="3009900" y="32265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5" idx="4"/>
            <a:endCxn id="23" idx="4"/>
          </p:cNvCxnSpPr>
          <p:nvPr/>
        </p:nvCxnSpPr>
        <p:spPr>
          <a:xfrm rot="5400000">
            <a:off x="4683140" y="2289160"/>
            <a:ext cx="12700" cy="3346480"/>
          </a:xfrm>
          <a:prstGeom prst="curvedConnector3">
            <a:avLst>
              <a:gd name="adj1" fmla="val 582353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43300" y="33358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65407" y="2362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1157" y="22803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19697" y="27882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35457" y="43503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13347" y="384838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46" name="Curved Connector 45"/>
          <p:cNvCxnSpPr>
            <a:stCxn id="24" idx="1"/>
            <a:endCxn id="24" idx="7"/>
          </p:cNvCxnSpPr>
          <p:nvPr/>
        </p:nvCxnSpPr>
        <p:spPr>
          <a:xfrm rot="5400000" flipH="1" flipV="1">
            <a:off x="4572000" y="3226548"/>
            <a:ext cx="12700" cy="431052"/>
          </a:xfrm>
          <a:prstGeom prst="curvedConnector3">
            <a:avLst>
              <a:gd name="adj1" fmla="val 64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4" idx="7"/>
            <a:endCxn id="25" idx="1"/>
          </p:cNvCxnSpPr>
          <p:nvPr/>
        </p:nvCxnSpPr>
        <p:spPr>
          <a:xfrm rot="5400000" flipH="1" flipV="1">
            <a:off x="5464190" y="2765410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25" idx="3"/>
            <a:endCxn id="24" idx="5"/>
          </p:cNvCxnSpPr>
          <p:nvPr/>
        </p:nvCxnSpPr>
        <p:spPr>
          <a:xfrm rot="5400000">
            <a:off x="5464190" y="3196462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24" grpId="0" animBg="1"/>
      <p:bldP spid="25" grpId="0" animBg="1"/>
      <p:bldP spid="36" grpId="0"/>
      <p:bldP spid="37" grpId="0"/>
      <p:bldP spid="38" grpId="0"/>
      <p:bldP spid="42" grpId="0"/>
      <p:bldP spid="44" grpId="0"/>
      <p:bldP spid="4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Example: Moore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Construct a </a:t>
            </a:r>
            <a:r>
              <a:rPr lang="en-US" dirty="0" err="1"/>
              <a:t>moore</a:t>
            </a:r>
            <a:r>
              <a:rPr lang="en-US" dirty="0"/>
              <a:t> machine that takes set of all strings over {0, 1} and produces ‘A’ if </a:t>
            </a:r>
            <a:r>
              <a:rPr lang="en-US" dirty="0" err="1"/>
              <a:t>i</a:t>
            </a:r>
            <a:r>
              <a:rPr lang="en-US" dirty="0"/>
              <a:t>/p ends </a:t>
            </a:r>
            <a:r>
              <a:rPr lang="en-US" dirty="0" err="1"/>
              <a:t>witg</a:t>
            </a:r>
            <a:r>
              <a:rPr lang="en-US" dirty="0"/>
              <a:t> ‘10’ , produces ‘B’ if </a:t>
            </a:r>
            <a:r>
              <a:rPr lang="en-US" dirty="0" err="1"/>
              <a:t>i</a:t>
            </a:r>
            <a:r>
              <a:rPr lang="en-US" dirty="0"/>
              <a:t>/p ends with ’11’ otherwise produces ‘C’.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5837221" y="333589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221" y="3335892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3" idx="6"/>
            <a:endCxn id="24" idx="2"/>
          </p:cNvCxnSpPr>
          <p:nvPr/>
        </p:nvCxnSpPr>
        <p:spPr>
          <a:xfrm>
            <a:off x="3314700" y="3657600"/>
            <a:ext cx="9525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2"/>
          </p:cNvCxnSpPr>
          <p:nvPr/>
        </p:nvCxnSpPr>
        <p:spPr>
          <a:xfrm>
            <a:off x="2095500" y="36576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1"/>
            <a:endCxn id="23" idx="7"/>
          </p:cNvCxnSpPr>
          <p:nvPr/>
        </p:nvCxnSpPr>
        <p:spPr>
          <a:xfrm rot="5400000" flipH="1" flipV="1">
            <a:off x="3009900" y="32265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43300" y="3335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9038" y="2774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16612" y="4405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93561" y="2666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58274" y="4170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60042" y="4157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6135671" y="3210667"/>
            <a:ext cx="12700" cy="431052"/>
          </a:xfrm>
          <a:prstGeom prst="curvedConnector3">
            <a:avLst>
              <a:gd name="adj1" fmla="val 64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86326" y="3660125"/>
            <a:ext cx="9525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14926" y="333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279489" y="487438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489" y="4874381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4" idx="3"/>
          </p:cNvCxnSpPr>
          <p:nvPr/>
        </p:nvCxnSpPr>
        <p:spPr>
          <a:xfrm flipH="1">
            <a:off x="4355316" y="3873126"/>
            <a:ext cx="1158" cy="10905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4" idx="5"/>
          </p:cNvCxnSpPr>
          <p:nvPr/>
        </p:nvCxnSpPr>
        <p:spPr>
          <a:xfrm flipV="1">
            <a:off x="4786369" y="3873126"/>
            <a:ext cx="1157" cy="10905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2" idx="2"/>
            <a:endCxn id="23" idx="5"/>
          </p:cNvCxnSpPr>
          <p:nvPr/>
        </p:nvCxnSpPr>
        <p:spPr>
          <a:xfrm flipH="1" flipV="1">
            <a:off x="3225426" y="3873126"/>
            <a:ext cx="1054063" cy="13060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  <a:endCxn id="25" idx="3"/>
          </p:cNvCxnSpPr>
          <p:nvPr/>
        </p:nvCxnSpPr>
        <p:spPr>
          <a:xfrm flipV="1">
            <a:off x="4889089" y="3856218"/>
            <a:ext cx="1037406" cy="1322963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2530" y="4333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Rectangle 3"/>
          <p:cNvSpPr/>
          <p:nvPr/>
        </p:nvSpPr>
        <p:spPr>
          <a:xfrm>
            <a:off x="6802795" y="1927074"/>
            <a:ext cx="2150705" cy="1216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10</a:t>
            </a:r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A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11B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Otherwise C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3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/>
      <p:bldP spid="37" grpId="0"/>
      <p:bldP spid="38" grpId="0"/>
      <p:bldP spid="42" grpId="0"/>
      <p:bldP spid="44" grpId="0"/>
      <p:bldP spid="45" grpId="0"/>
      <p:bldP spid="21" grpId="0"/>
      <p:bldP spid="22" grpId="0" animBg="1"/>
      <p:bldP spid="3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Moore Machine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8200" y="385026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A,</a:t>
            </a:r>
            <a:r>
              <a:rPr lang="en-IN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2868448" y="38481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B,</a:t>
            </a:r>
            <a:r>
              <a:rPr lang="en-IN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28600" y="419316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1524000" y="4191000"/>
            <a:ext cx="1344448" cy="21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388" y="377406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6139" y="527447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10" name="Curved Connector 9"/>
          <p:cNvCxnSpPr>
            <a:stCxn id="4" idx="1"/>
            <a:endCxn id="4" idx="7"/>
          </p:cNvCxnSpPr>
          <p:nvPr/>
        </p:nvCxnSpPr>
        <p:spPr>
          <a:xfrm rot="5400000" flipH="1" flipV="1">
            <a:off x="1181100" y="3708227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1015" y="293586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5400000" flipH="1" flipV="1">
            <a:off x="5257238" y="3701877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3503" y="294922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14" name="Curved Connector 13"/>
          <p:cNvCxnSpPr/>
          <p:nvPr/>
        </p:nvCxnSpPr>
        <p:spPr>
          <a:xfrm rot="5280000" flipH="1">
            <a:off x="2126835" y="3497079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930932" y="3845939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C,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6" name="Straight Arrow Connector 15"/>
          <p:cNvCxnSpPr>
            <a:stCxn id="5" idx="6"/>
            <a:endCxn id="15" idx="2"/>
          </p:cNvCxnSpPr>
          <p:nvPr/>
        </p:nvCxnSpPr>
        <p:spPr>
          <a:xfrm flipV="1">
            <a:off x="3554248" y="4188839"/>
            <a:ext cx="1376684" cy="21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93872" y="37719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8623" y="52723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5280000" flipH="1">
            <a:off x="4189319" y="3494918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90500" y="1104900"/>
            <a:ext cx="8763000" cy="5334000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Construct a </a:t>
            </a:r>
            <a:r>
              <a:rPr lang="en-US" dirty="0" err="1"/>
              <a:t>moore</a:t>
            </a:r>
            <a:r>
              <a:rPr lang="en-US" dirty="0"/>
              <a:t> machine that takes binary number as an </a:t>
            </a:r>
            <a:r>
              <a:rPr lang="en-US" dirty="0" err="1"/>
              <a:t>i</a:t>
            </a:r>
            <a:r>
              <a:rPr lang="en-US" dirty="0"/>
              <a:t>/p and produces residue modulo ‘3’ as an output.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Input={0,1}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∆={0, 1, 2}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28181"/>
              </p:ext>
            </p:extLst>
          </p:nvPr>
        </p:nvGraphicFramePr>
        <p:xfrm>
          <a:off x="6254187" y="1905000"/>
          <a:ext cx="2531570" cy="157734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646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</a:rPr>
                        <a:t>∆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n-US" sz="1800" dirty="0">
                          <a:effectLst/>
                        </a:rPr>
                        <a:t>Transition Table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7010400" y="2232212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07578" y="2228764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10400" y="2572526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07578" y="257937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73892" y="2885348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707578" y="2885348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1" grpId="0"/>
      <p:bldP spid="13" grpId="0"/>
      <p:bldP spid="15" grpId="0" animBg="1"/>
      <p:bldP spid="17" grpId="0"/>
      <p:bldP spid="18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j-lt"/>
              </a:rPr>
              <a:t>Mealy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sz="2200" dirty="0"/>
                  <a:t>Mathematically </a:t>
                </a:r>
                <a:r>
                  <a:rPr lang="en-IN" sz="2200" dirty="0">
                    <a:solidFill>
                      <a:schemeClr val="tx2"/>
                    </a:solidFill>
                  </a:rPr>
                  <a:t>Mealy machine </a:t>
                </a:r>
                <a:r>
                  <a:rPr lang="en-IN" sz="2200" dirty="0"/>
                  <a:t>is a six tuple machine and defined as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200" dirty="0"/>
              </a:p>
              <a:p>
                <a:pPr marL="347663" lvl="1" indent="0" algn="just">
                  <a:buNone/>
                </a:pPr>
                <a:r>
                  <a:rPr lang="en-IN" sz="2200" dirty="0"/>
                  <a:t>where,</a:t>
                </a: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200" dirty="0"/>
                  <a:t> : a nonempty finite set of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IN" sz="2200" dirty="0"/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a nonempty finite set of input symbols</a:t>
                </a: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a nonempty finite set of outputs</a:t>
                </a:r>
              </a:p>
              <a:p>
                <a:pPr marL="739775" lvl="1" indent="-392113" algn="just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200" dirty="0"/>
                  <a:t> : Transition function which takes two arguments as in finite automata, one is input state and other is input symbol. The output of this function is a single state.</a:t>
                </a:r>
              </a:p>
              <a:p>
                <a:pPr marL="739775" lvl="1" indent="-392113" algn="just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200" dirty="0"/>
                  <a:t>: It is a mapping function which maps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sz="22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sz="2200" dirty="0"/>
                  <a:t>, giving the output associated with each transition.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347663" lvl="1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200" dirty="0"/>
                  <a:t> : the initial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∈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alt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5" t="-343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Mealy Machine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a mealy machine for the 1’s compliment of binary number</a:t>
            </a:r>
            <a:endParaRPr lang="en-IN" dirty="0"/>
          </a:p>
        </p:txBody>
      </p:sp>
      <p:sp>
        <p:nvSpPr>
          <p:cNvPr id="26" name="Oval 25"/>
          <p:cNvSpPr/>
          <p:nvPr/>
        </p:nvSpPr>
        <p:spPr>
          <a:xfrm>
            <a:off x="4229100" y="3657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37" name="Straight Arrow Connector 36"/>
          <p:cNvCxnSpPr>
            <a:endCxn id="26" idx="2"/>
          </p:cNvCxnSpPr>
          <p:nvPr/>
        </p:nvCxnSpPr>
        <p:spPr>
          <a:xfrm>
            <a:off x="3619500" y="40005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6" idx="1"/>
            <a:endCxn id="26" idx="7"/>
          </p:cNvCxnSpPr>
          <p:nvPr/>
        </p:nvCxnSpPr>
        <p:spPr>
          <a:xfrm rot="5400000" flipH="1" flipV="1">
            <a:off x="4572000" y="351556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87417" y="2803334"/>
            <a:ext cx="8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1/0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87417" y="2542468"/>
            <a:ext cx="8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0/1</a:t>
            </a:r>
          </a:p>
        </p:txBody>
      </p:sp>
    </p:spTree>
    <p:extLst>
      <p:ext uri="{BB962C8B-B14F-4D97-AF65-F5344CB8AC3E}">
        <p14:creationId xmlns:p14="http://schemas.microsoft.com/office/powerpoint/2010/main" val="27667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7" grpId="0"/>
      <p:bldP spid="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Mealy Machine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19833" y="3595448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5" name="Oval 4"/>
          <p:cNvSpPr/>
          <p:nvPr/>
        </p:nvSpPr>
        <p:spPr>
          <a:xfrm>
            <a:off x="4430819" y="2157833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6" name="Oval 5"/>
          <p:cNvSpPr/>
          <p:nvPr/>
        </p:nvSpPr>
        <p:spPr>
          <a:xfrm>
            <a:off x="4430819" y="4977233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q3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34864" y="3900248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7"/>
            <a:endCxn id="5" idx="3"/>
          </p:cNvCxnSpPr>
          <p:nvPr/>
        </p:nvCxnSpPr>
        <p:spPr>
          <a:xfrm flipV="1">
            <a:off x="3505200" y="2743200"/>
            <a:ext cx="1026052" cy="9526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5"/>
            <a:endCxn id="6" idx="1"/>
          </p:cNvCxnSpPr>
          <p:nvPr/>
        </p:nvCxnSpPr>
        <p:spPr>
          <a:xfrm>
            <a:off x="3505200" y="4180815"/>
            <a:ext cx="1026052" cy="89685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76734" y="2843633"/>
            <a:ext cx="0" cy="2133600"/>
          </a:xfrm>
          <a:prstGeom prst="straightConnector1">
            <a:avLst/>
          </a:prstGeom>
          <a:ln w="254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2504" y="3758448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95681" y="3758448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73323" y="2843633"/>
            <a:ext cx="0" cy="2133600"/>
          </a:xfrm>
          <a:prstGeom prst="straightConnector1">
            <a:avLst/>
          </a:prstGeom>
          <a:ln w="25400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0168" y="4629240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7766" y="2891430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16" name="Curved Connector 15"/>
          <p:cNvCxnSpPr/>
          <p:nvPr/>
        </p:nvCxnSpPr>
        <p:spPr>
          <a:xfrm rot="16200000" flipV="1">
            <a:off x="4778587" y="2018550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06622" y="1821182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0|y</a:t>
            </a:r>
          </a:p>
        </p:txBody>
      </p:sp>
      <p:cxnSp>
        <p:nvCxnSpPr>
          <p:cNvPr id="18" name="Curved Connector 17"/>
          <p:cNvCxnSpPr/>
          <p:nvPr/>
        </p:nvCxnSpPr>
        <p:spPr>
          <a:xfrm rot="5400000" flipV="1">
            <a:off x="4787960" y="5304682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77815" y="5857267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a mealy machine for regular expression (0+1)*(00+11).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6802795" y="1927074"/>
            <a:ext cx="2150705" cy="1216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00</a:t>
            </a:r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y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11y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Otherwise x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4" grpId="0"/>
      <p:bldP spid="15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 startAt="19"/>
                </a:pPr>
                <a:r>
                  <a:rPr lang="en-IN" sz="2200" dirty="0"/>
                  <a:t>The language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200" dirty="0"/>
                  <a:t> such that 3</a:t>
                </a:r>
                <a:r>
                  <a:rPr lang="en-IN" sz="2200" baseline="30000" dirty="0"/>
                  <a:t>rd</a:t>
                </a:r>
                <a:r>
                  <a:rPr lang="en-IN" sz="2200" dirty="0"/>
                  <a:t> character from right end of the string is always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sz="2200" dirty="0"/>
                  <a:t>Any no.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200" dirty="0"/>
                  <a:t> followed by any no.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200" dirty="0"/>
                  <a:t> followed by any no.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200" dirty="0"/>
              </a:p>
              <a:p>
                <a:pPr marL="920750" lvl="1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endParaRPr lang="en-US" sz="2200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sz="2200" dirty="0"/>
                  <a:t>String should contain at least three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sz="2200" dirty="0"/>
                  <a:t>String should contain exactly two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sz="2200" dirty="0"/>
                  <a:t>Length of string should be at least 1 and at most 3</a:t>
                </a:r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52070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sz="2200" dirty="0"/>
                  <a:t>No. of zero should be multiple of 3</a:t>
                </a:r>
                <a:endParaRPr lang="en-US" sz="2200" dirty="0"/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3232" y="1563714"/>
                <a:ext cx="34290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𝒂𝒂𝒂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𝒂𝒃𝒂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𝒂𝒂𝒃𝒂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563714"/>
                <a:ext cx="3429000" cy="608533"/>
              </a:xfrm>
              <a:prstGeom prst="rect">
                <a:avLst/>
              </a:prstGeom>
              <a:blipFill rotWithShape="0">
                <a:blip r:embed="rId3"/>
                <a:stretch>
                  <a:fillRect l="-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5736" y="1563714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736" y="1563714"/>
                <a:ext cx="3200400" cy="608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3232" y="2387009"/>
                <a:ext cx="40286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𝒂𝒃𝒄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𝒂𝒂𝒃𝒃𝒄𝒄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𝒂𝒂𝒃𝒄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387009"/>
                <a:ext cx="4028608" cy="608533"/>
              </a:xfrm>
              <a:prstGeom prst="rect">
                <a:avLst/>
              </a:prstGeom>
              <a:blipFill rotWithShape="0">
                <a:blip r:embed="rId5"/>
                <a:stretch>
                  <a:fillRect l="-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30512" y="238700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12" y="2387009"/>
                <a:ext cx="3200400" cy="6085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3232" y="3275204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𝟎𝟏𝟏𝟎𝟏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𝟎𝟏𝟎𝟏𝟏𝟏𝟎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275204"/>
                <a:ext cx="5503808" cy="608533"/>
              </a:xfrm>
              <a:prstGeom prst="rect">
                <a:avLst/>
              </a:prstGeom>
              <a:blipFill rotWithShape="0">
                <a:blip r:embed="rId7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46287" y="3275204"/>
                <a:ext cx="41610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287" y="3275204"/>
                <a:ext cx="4161064" cy="6085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3232" y="4064214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𝟎𝟏𝟎𝟎𝟏𝟎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064214"/>
                <a:ext cx="5503808" cy="608533"/>
              </a:xfrm>
              <a:prstGeom prst="rect">
                <a:avLst/>
              </a:prstGeom>
              <a:blipFill rotWithShape="0">
                <a:blip r:embed="rId9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539680" y="4064214"/>
                <a:ext cx="41610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80" y="4064214"/>
                <a:ext cx="4161064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13232" y="4942198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942198"/>
                <a:ext cx="5503808" cy="608533"/>
              </a:xfrm>
              <a:prstGeom prst="rect">
                <a:avLst/>
              </a:prstGeom>
              <a:blipFill rotWithShape="0">
                <a:blip r:embed="rId11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09624" y="4942198"/>
                <a:ext cx="4913302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624" y="4942198"/>
                <a:ext cx="4913302" cy="6085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13232" y="5711106"/>
                <a:ext cx="59055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𝟎𝟏𝟎𝟏𝟎𝟏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𝟏𝟎𝟎𝟎𝟏𝟎𝟎𝟏𝟎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711106"/>
                <a:ext cx="5905500" cy="608533"/>
              </a:xfrm>
              <a:prstGeom prst="rect">
                <a:avLst/>
              </a:prstGeom>
              <a:blipFill rotWithShape="0">
                <a:blip r:embed="rId13"/>
                <a:stretch>
                  <a:fillRect l="-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22194" y="5711106"/>
                <a:ext cx="41610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194" y="5711106"/>
                <a:ext cx="4161064" cy="6085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Moore to Mealy Machine Conversion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87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17" y="95092"/>
            <a:ext cx="8763000" cy="808037"/>
          </a:xfrm>
        </p:spPr>
        <p:txBody>
          <a:bodyPr>
            <a:normAutofit/>
          </a:bodyPr>
          <a:lstStyle/>
          <a:p>
            <a:r>
              <a:rPr lang="en-IN" sz="3800" b="1" dirty="0">
                <a:latin typeface="+mj-lt"/>
              </a:rPr>
              <a:t>Conversion of Moore into Mealy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5813609" y="3124200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09" y="3124200"/>
                <a:ext cx="750066" cy="752684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5813609" y="5181600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09" y="5181600"/>
                <a:ext cx="750066" cy="752684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7097589" y="4153182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589" y="4153182"/>
                <a:ext cx="750066" cy="752684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548696" y="4153182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96" y="4153182"/>
                <a:ext cx="750066" cy="752684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endCxn id="28" idx="2"/>
          </p:cNvCxnSpPr>
          <p:nvPr/>
        </p:nvCxnSpPr>
        <p:spPr>
          <a:xfrm>
            <a:off x="3786696" y="4529524"/>
            <a:ext cx="762000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  <a:endCxn id="25" idx="2"/>
          </p:cNvCxnSpPr>
          <p:nvPr/>
        </p:nvCxnSpPr>
        <p:spPr>
          <a:xfrm flipV="1">
            <a:off x="4923729" y="3500542"/>
            <a:ext cx="889880" cy="65264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4"/>
            <a:endCxn id="26" idx="2"/>
          </p:cNvCxnSpPr>
          <p:nvPr/>
        </p:nvCxnSpPr>
        <p:spPr>
          <a:xfrm>
            <a:off x="4923729" y="4905866"/>
            <a:ext cx="889880" cy="65207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6"/>
            <a:endCxn id="27" idx="0"/>
          </p:cNvCxnSpPr>
          <p:nvPr/>
        </p:nvCxnSpPr>
        <p:spPr>
          <a:xfrm>
            <a:off x="6563675" y="3500542"/>
            <a:ext cx="908947" cy="65264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6"/>
            <a:endCxn id="27" idx="4"/>
          </p:cNvCxnSpPr>
          <p:nvPr/>
        </p:nvCxnSpPr>
        <p:spPr>
          <a:xfrm flipV="1">
            <a:off x="6563675" y="4905866"/>
            <a:ext cx="908947" cy="65207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6" idx="6"/>
            <a:endCxn id="26" idx="4"/>
          </p:cNvCxnSpPr>
          <p:nvPr/>
        </p:nvCxnSpPr>
        <p:spPr>
          <a:xfrm flipH="1">
            <a:off x="6188642" y="5557942"/>
            <a:ext cx="375033" cy="376342"/>
          </a:xfrm>
          <a:prstGeom prst="curvedConnector4">
            <a:avLst>
              <a:gd name="adj1" fmla="val -116254"/>
              <a:gd name="adj2" fmla="val 175772"/>
            </a:avLst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5" idx="4"/>
            <a:endCxn id="26" idx="0"/>
          </p:cNvCxnSpPr>
          <p:nvPr/>
        </p:nvCxnSpPr>
        <p:spPr>
          <a:xfrm>
            <a:off x="6188642" y="3876884"/>
            <a:ext cx="0" cy="130471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28890" y="416654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23729" y="356108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08560" y="351844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49952" y="585550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32385" y="434457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001478" y="515272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24785" y="505292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2215177" y="990606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77" y="990606"/>
                <a:ext cx="750066" cy="752684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2215177" y="3048006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77" y="3048006"/>
                <a:ext cx="750066" cy="752684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3499157" y="2019588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7" y="2019588"/>
                <a:ext cx="750066" cy="752684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950264" y="2019588"/>
                <a:ext cx="750066" cy="752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64" y="2019588"/>
                <a:ext cx="750066" cy="752684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endCxn id="35" idx="2"/>
          </p:cNvCxnSpPr>
          <p:nvPr/>
        </p:nvCxnSpPr>
        <p:spPr>
          <a:xfrm>
            <a:off x="188264" y="2395930"/>
            <a:ext cx="762000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24" idx="2"/>
          </p:cNvCxnSpPr>
          <p:nvPr/>
        </p:nvCxnSpPr>
        <p:spPr>
          <a:xfrm flipV="1">
            <a:off x="1325297" y="1366948"/>
            <a:ext cx="889880" cy="65264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4"/>
            <a:endCxn id="33" idx="2"/>
          </p:cNvCxnSpPr>
          <p:nvPr/>
        </p:nvCxnSpPr>
        <p:spPr>
          <a:xfrm>
            <a:off x="1325297" y="2772272"/>
            <a:ext cx="889880" cy="65207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6"/>
            <a:endCxn id="34" idx="0"/>
          </p:cNvCxnSpPr>
          <p:nvPr/>
        </p:nvCxnSpPr>
        <p:spPr>
          <a:xfrm>
            <a:off x="2965243" y="1366948"/>
            <a:ext cx="908947" cy="65264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6"/>
            <a:endCxn id="34" idx="4"/>
          </p:cNvCxnSpPr>
          <p:nvPr/>
        </p:nvCxnSpPr>
        <p:spPr>
          <a:xfrm flipV="1">
            <a:off x="2965243" y="2772272"/>
            <a:ext cx="908947" cy="65207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4" idx="7"/>
            <a:endCxn id="34" idx="5"/>
          </p:cNvCxnSpPr>
          <p:nvPr/>
        </p:nvCxnSpPr>
        <p:spPr>
          <a:xfrm rot="16200000" flipH="1">
            <a:off x="3873264" y="2395930"/>
            <a:ext cx="532228" cy="12700"/>
          </a:xfrm>
          <a:prstGeom prst="curvedConnector5">
            <a:avLst>
              <a:gd name="adj1" fmla="val -42952"/>
              <a:gd name="adj2" fmla="val 5282346"/>
              <a:gd name="adj3" fmla="val 142952"/>
            </a:avLst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6"/>
            <a:endCxn id="33" idx="4"/>
          </p:cNvCxnSpPr>
          <p:nvPr/>
        </p:nvCxnSpPr>
        <p:spPr>
          <a:xfrm flipH="1">
            <a:off x="2590210" y="3424348"/>
            <a:ext cx="375033" cy="376342"/>
          </a:xfrm>
          <a:prstGeom prst="curvedConnector4">
            <a:avLst>
              <a:gd name="adj1" fmla="val -116254"/>
              <a:gd name="adj2" fmla="val 175772"/>
            </a:avLst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33" idx="0"/>
          </p:cNvCxnSpPr>
          <p:nvPr/>
        </p:nvCxnSpPr>
        <p:spPr>
          <a:xfrm>
            <a:off x="2590210" y="1743290"/>
            <a:ext cx="0" cy="1304716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0458" y="2032947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74963" y="14585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66868" y="13177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35457" y="188219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a,b</a:t>
            </a:r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3351520" y="372190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34201" y="22087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03046" y="30191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74963" y="29399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4374" y="1826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03933" y="3692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927760" y="921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44042" y="16968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361179" y="1143000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Moore machine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741091" y="5441561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Mealy machine</a:t>
            </a:r>
          </a:p>
        </p:txBody>
      </p:sp>
      <p:cxnSp>
        <p:nvCxnSpPr>
          <p:cNvPr id="69" name="Curved Connector 68"/>
          <p:cNvCxnSpPr/>
          <p:nvPr/>
        </p:nvCxnSpPr>
        <p:spPr>
          <a:xfrm rot="16200000" flipH="1">
            <a:off x="7436436" y="4529523"/>
            <a:ext cx="532228" cy="12700"/>
          </a:xfrm>
          <a:prstGeom prst="curvedConnector5">
            <a:avLst>
              <a:gd name="adj1" fmla="val -42952"/>
              <a:gd name="adj2" fmla="val 5282346"/>
              <a:gd name="adj3" fmla="val 142952"/>
            </a:avLst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46077" y="374575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a/1,b/1</a:t>
            </a:r>
          </a:p>
        </p:txBody>
      </p:sp>
    </p:spTree>
    <p:extLst>
      <p:ext uri="{BB962C8B-B14F-4D97-AF65-F5344CB8AC3E}">
        <p14:creationId xmlns:p14="http://schemas.microsoft.com/office/powerpoint/2010/main" val="13913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1" grpId="0"/>
      <p:bldP spid="52" grpId="0"/>
      <p:bldP spid="53" grpId="0"/>
      <p:bldP spid="55" grpId="0"/>
      <p:bldP spid="56" grpId="0"/>
      <p:bldP spid="57" grpId="0"/>
      <p:bldP spid="58" grpId="0"/>
      <p:bldP spid="65" grpId="0"/>
      <p:bldP spid="66" grpId="0"/>
      <p:bldP spid="67" grpId="0"/>
      <p:bldP spid="68" grpId="0"/>
      <p:bldP spid="7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Mealy to Moore Machine Conversion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78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Conversion of Mealy to Moore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459916" y="1894305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894305"/>
                <a:ext cx="685800" cy="6858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926516" y="2237717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4" idx="7"/>
            <a:endCxn id="4" idx="1"/>
          </p:cNvCxnSpPr>
          <p:nvPr/>
        </p:nvCxnSpPr>
        <p:spPr>
          <a:xfrm rot="16200000" flipV="1">
            <a:off x="1802816" y="1752271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66699" y="111610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45716" y="2237205"/>
            <a:ext cx="174048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339" y="1867873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886200" y="1867873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867873"/>
                <a:ext cx="685800" cy="6858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/>
          <p:nvPr/>
        </p:nvCxnSpPr>
        <p:spPr>
          <a:xfrm rot="16200000" flipV="1">
            <a:off x="4227187" y="1758621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91070" y="112245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0|1</a:t>
            </a:r>
          </a:p>
        </p:txBody>
      </p:sp>
      <p:cxnSp>
        <p:nvCxnSpPr>
          <p:cNvPr id="14" name="Curved Connector 13"/>
          <p:cNvCxnSpPr/>
          <p:nvPr/>
        </p:nvCxnSpPr>
        <p:spPr>
          <a:xfrm rot="21600000" flipV="1">
            <a:off x="4454994" y="2001088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1547" y="1980781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1365833" y="422079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833" y="4220790"/>
                <a:ext cx="685800" cy="6858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832433" y="4564202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6" idx="7"/>
            <a:endCxn id="16" idx="1"/>
          </p:cNvCxnSpPr>
          <p:nvPr/>
        </p:nvCxnSpPr>
        <p:spPr>
          <a:xfrm rot="16200000" flipV="1">
            <a:off x="1708733" y="407875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6699" y="3428310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051633" y="4563690"/>
            <a:ext cx="174048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6961" y="4194358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3792117" y="4194358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117" y="4194358"/>
                <a:ext cx="685800" cy="6858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urved Connector 22"/>
          <p:cNvCxnSpPr/>
          <p:nvPr/>
        </p:nvCxnSpPr>
        <p:spPr>
          <a:xfrm rot="16200000" flipV="1">
            <a:off x="4133104" y="408510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1070" y="343469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67694" y="4534928"/>
            <a:ext cx="174048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21547" y="4153546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6208178" y="4165596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78" y="4165596"/>
                <a:ext cx="685800" cy="6858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urved Connector 27"/>
          <p:cNvCxnSpPr/>
          <p:nvPr/>
        </p:nvCxnSpPr>
        <p:spPr>
          <a:xfrm rot="16200000" flipV="1">
            <a:off x="6549165" y="4056344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04354" y="3376893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16200000" flipH="1">
            <a:off x="5392480" y="3652110"/>
            <a:ext cx="13285" cy="2414016"/>
          </a:xfrm>
          <a:prstGeom prst="curvedConnector3">
            <a:avLst>
              <a:gd name="adj1" fmla="val 4356560"/>
            </a:avLst>
          </a:prstGeom>
          <a:ln w="2540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81824" y="5081164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3593" y="1894237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Mealy machine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50624" y="4164517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Moore machine</a:t>
            </a:r>
          </a:p>
        </p:txBody>
      </p:sp>
    </p:spTree>
    <p:extLst>
      <p:ext uri="{BB962C8B-B14F-4D97-AF65-F5344CB8AC3E}">
        <p14:creationId xmlns:p14="http://schemas.microsoft.com/office/powerpoint/2010/main" val="29995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/>
      <p:bldP spid="22" grpId="0" animBg="1"/>
      <p:bldP spid="24" grpId="0"/>
      <p:bldP spid="26" grpId="0"/>
      <p:bldP spid="27" grpId="0" animBg="1"/>
      <p:bldP spid="29" grpId="0"/>
      <p:bldP spid="31" grpId="0"/>
      <p:bldP spid="3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Mealy machine to Moore machine</a:t>
            </a:r>
          </a:p>
        </p:txBody>
      </p:sp>
      <p:sp>
        <p:nvSpPr>
          <p:cNvPr id="5" name="Oval 4"/>
          <p:cNvSpPr/>
          <p:nvPr/>
        </p:nvSpPr>
        <p:spPr>
          <a:xfrm>
            <a:off x="927414" y="341881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19812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4800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2445" y="3723615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7"/>
            <a:endCxn id="6" idx="3"/>
          </p:cNvCxnSpPr>
          <p:nvPr/>
        </p:nvCxnSpPr>
        <p:spPr>
          <a:xfrm flipV="1">
            <a:off x="1512781" y="2566567"/>
            <a:ext cx="1026052" cy="9526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5"/>
            <a:endCxn id="8" idx="1"/>
          </p:cNvCxnSpPr>
          <p:nvPr/>
        </p:nvCxnSpPr>
        <p:spPr>
          <a:xfrm>
            <a:off x="1512781" y="4004182"/>
            <a:ext cx="1026052" cy="89685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84315" y="2667000"/>
            <a:ext cx="0" cy="2133600"/>
          </a:xfrm>
          <a:prstGeom prst="straightConnector1">
            <a:avLst/>
          </a:prstGeom>
          <a:ln w="254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0085" y="3581815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3262" y="3581815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80904" y="2667000"/>
            <a:ext cx="0" cy="2133600"/>
          </a:xfrm>
          <a:prstGeom prst="straightConnector1">
            <a:avLst/>
          </a:prstGeom>
          <a:ln w="25400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749" y="4452607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5347" y="2714797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29" name="Curved Connector 28"/>
          <p:cNvCxnSpPr/>
          <p:nvPr/>
        </p:nvCxnSpPr>
        <p:spPr>
          <a:xfrm rot="16200000" flipV="1">
            <a:off x="2786168" y="1841917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14203" y="1644549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0|y</a:t>
            </a:r>
          </a:p>
        </p:txBody>
      </p:sp>
      <p:cxnSp>
        <p:nvCxnSpPr>
          <p:cNvPr id="31" name="Curved Connector 30"/>
          <p:cNvCxnSpPr/>
          <p:nvPr/>
        </p:nvCxnSpPr>
        <p:spPr>
          <a:xfrm rot="21600000" flipV="1">
            <a:off x="2993636" y="4901033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18669" y="4958834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4800600" y="3176348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176348"/>
                <a:ext cx="685800" cy="6858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/>
          <p:cNvCxnSpPr>
            <a:stCxn id="33" idx="7"/>
            <a:endCxn id="33" idx="1"/>
          </p:cNvCxnSpPr>
          <p:nvPr/>
        </p:nvCxnSpPr>
        <p:spPr>
          <a:xfrm rot="16200000" flipV="1">
            <a:off x="5143500" y="3034314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07383" y="2398148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b|0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3436118"/>
            <a:ext cx="174048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09023" y="3011366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7226884" y="3149916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84" y="3149916"/>
                <a:ext cx="685800" cy="6858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urved Connector 38"/>
          <p:cNvCxnSpPr/>
          <p:nvPr/>
        </p:nvCxnSpPr>
        <p:spPr>
          <a:xfrm rot="16200000" flipV="1">
            <a:off x="7567871" y="3040664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331754" y="2404498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a|1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191000" y="3564703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486400" y="3626824"/>
            <a:ext cx="1740484" cy="0"/>
          </a:xfrm>
          <a:prstGeom prst="straightConnector1">
            <a:avLst/>
          </a:prstGeom>
          <a:ln w="254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09023" y="3597346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800600" y="1626614"/>
            <a:ext cx="3228908" cy="520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GTU- May 2016, 7 Marks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77053" y="941294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2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20" grpId="0"/>
      <p:bldP spid="22" grpId="0"/>
      <p:bldP spid="27" grpId="0"/>
      <p:bldP spid="28" grpId="0"/>
      <p:bldP spid="30" grpId="0"/>
      <p:bldP spid="32" grpId="0"/>
      <p:bldP spid="33" grpId="0" animBg="1"/>
      <p:bldP spid="35" grpId="0"/>
      <p:bldP spid="37" grpId="0"/>
      <p:bldP spid="38" grpId="0" animBg="1"/>
      <p:bldP spid="40" grpId="0"/>
      <p:bldP spid="44" grpId="0"/>
      <p:bldP spid="4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Minimization of FA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033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3743239" y="2681783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01517" y="391277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739161" y="3912778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901517" y="5527258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732975" y="5540651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91669" y="267851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Minimize FA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884803"/>
              </p:ext>
            </p:extLst>
          </p:nvPr>
        </p:nvGraphicFramePr>
        <p:xfrm>
          <a:off x="5932712" y="3886201"/>
          <a:ext cx="2800350" cy="224485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77053" y="941294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Final state is {6}</a:t>
            </a:r>
          </a:p>
          <a:p>
            <a:pPr marL="0" indent="0">
              <a:buNone/>
            </a:pPr>
            <a:r>
              <a:rPr lang="en-US" sz="2000" dirty="0"/>
              <a:t>And, Non-Final state is {1,2,3,4,5,7}</a:t>
            </a:r>
          </a:p>
          <a:p>
            <a:pPr marL="0" indent="0">
              <a:buNone/>
            </a:pPr>
            <a:r>
              <a:rPr lang="en-US" sz="2000" dirty="0"/>
              <a:t>(6, 1), (6,2), (6, 3), (6, 4), (6, 5), (6, 7) are distinguish pairs.</a:t>
            </a:r>
          </a:p>
          <a:p>
            <a:pPr marL="0" indent="0">
              <a:buNone/>
            </a:pPr>
            <a:r>
              <a:rPr lang="en-US" sz="2000" dirty="0"/>
              <a:t>Consider pair </a:t>
            </a:r>
            <a:r>
              <a:rPr lang="en-US" sz="2000" b="1" dirty="0">
                <a:solidFill>
                  <a:srgbClr val="C00000"/>
                </a:solidFill>
              </a:rPr>
              <a:t>(1,2)</a:t>
            </a:r>
          </a:p>
          <a:p>
            <a:pPr marL="0" indent="0">
              <a:buNone/>
            </a:pPr>
            <a:r>
              <a:rPr lang="en-US" sz="2000" dirty="0"/>
              <a:t>	δ(1,a)=2		δ(1,b)=3</a:t>
            </a:r>
          </a:p>
          <a:p>
            <a:pPr marL="0" indent="0">
              <a:buNone/>
            </a:pPr>
            <a:r>
              <a:rPr lang="en-US" sz="2000" dirty="0"/>
              <a:t>	δ(2,a)=4		δ(2,b)=5</a:t>
            </a:r>
          </a:p>
          <a:p>
            <a:pPr marL="0" indent="0">
              <a:buNone/>
            </a:pPr>
            <a:r>
              <a:rPr lang="en-US" sz="2000" dirty="0"/>
              <a:t>Consider pair </a:t>
            </a:r>
            <a:r>
              <a:rPr lang="en-US" sz="2000" b="1" dirty="0">
                <a:solidFill>
                  <a:srgbClr val="C00000"/>
                </a:solidFill>
              </a:rPr>
              <a:t>(1,3)</a:t>
            </a:r>
          </a:p>
          <a:p>
            <a:pPr marL="0" indent="0">
              <a:buNone/>
            </a:pPr>
            <a:r>
              <a:rPr lang="en-US" sz="2000" dirty="0"/>
              <a:t>	δ(1,a)=2		δ(1,b)=3</a:t>
            </a:r>
          </a:p>
          <a:p>
            <a:pPr marL="0" indent="0">
              <a:buNone/>
            </a:pPr>
            <a:r>
              <a:rPr lang="en-US" sz="2000" dirty="0"/>
              <a:t>	δ(3,a)=6		δ(3,b)=7</a:t>
            </a:r>
          </a:p>
          <a:p>
            <a:pPr marL="0" indent="0">
              <a:buNone/>
            </a:pPr>
            <a:r>
              <a:rPr lang="en-US" sz="2000" dirty="0"/>
              <a:t>pair (2,6) is distinguish, so (1,3) is distinguished pair.</a:t>
            </a:r>
          </a:p>
          <a:p>
            <a:pPr marL="0" indent="0">
              <a:buNone/>
            </a:pPr>
            <a:r>
              <a:rPr lang="en-US" sz="2000" dirty="0"/>
              <a:t>Consider pair </a:t>
            </a:r>
            <a:r>
              <a:rPr lang="en-US" sz="2000" b="1" dirty="0">
                <a:solidFill>
                  <a:srgbClr val="C00000"/>
                </a:solidFill>
              </a:rPr>
              <a:t>(1,4)</a:t>
            </a:r>
          </a:p>
          <a:p>
            <a:pPr marL="0" indent="0">
              <a:buNone/>
            </a:pPr>
            <a:r>
              <a:rPr lang="en-US" sz="2000" dirty="0"/>
              <a:t>	δ(1,a)=2		δ(1,b)=3</a:t>
            </a:r>
          </a:p>
          <a:p>
            <a:pPr marL="0" indent="0">
              <a:buNone/>
            </a:pPr>
            <a:r>
              <a:rPr lang="en-US" sz="2000" dirty="0"/>
              <a:t>	δ(4,a)=4		δ(4,b)=5</a:t>
            </a:r>
          </a:p>
        </p:txBody>
      </p:sp>
      <p:sp>
        <p:nvSpPr>
          <p:cNvPr id="3" name="Rectangle 2"/>
          <p:cNvSpPr/>
          <p:nvPr/>
        </p:nvSpPr>
        <p:spPr>
          <a:xfrm>
            <a:off x="675277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572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760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39762" y="4673213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45257" y="4992912"/>
            <a:ext cx="608243" cy="45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15314" y="518082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96085" y="519534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16094" y="518082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5814" y="550393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31870" y="5506875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15314" y="423304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9474" y="455732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34265" y="420520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15314" y="4872543"/>
            <a:ext cx="228600" cy="24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14014" y="485755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65365" y="518835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05362" y="518035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618182" y="486500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796085" y="547086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377614" y="549988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243981" y="941882"/>
            <a:ext cx="2855730" cy="3673249"/>
            <a:chOff x="6243981" y="941882"/>
            <a:chExt cx="2855730" cy="3673249"/>
          </a:xfrm>
        </p:grpSpPr>
        <p:grpSp>
          <p:nvGrpSpPr>
            <p:cNvPr id="102" name="Group 101"/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103" name="Curved Connector 102"/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Oval 103"/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Oval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5" name="Straight Arrow Connector 104"/>
              <p:cNvCxnSpPr>
                <a:endCxn id="104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Oval 105"/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Oval 106"/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Oval 107"/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Oval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Oval 108"/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Oval 109"/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" name="Oval 110"/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14" name="Straight Arrow Connector 113"/>
              <p:cNvCxnSpPr>
                <a:stCxn id="104" idx="7"/>
                <a:endCxn id="106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104" idx="5"/>
                <a:endCxn id="107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endCxn id="110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06" idx="5"/>
                <a:endCxn id="109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endCxn id="111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10" idx="4"/>
                <a:endCxn id="109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11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>
                <a:stCxn id="108" idx="1"/>
                <a:endCxn id="109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stCxn id="109" idx="5"/>
                <a:endCxn id="108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urved Connector 123"/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urved Connector 124"/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urved Connector 125"/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5822447" y="6066457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749100" y="5797527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00301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01140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003018" y="447503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003016" y="479560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005993" y="509628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006037" y="540679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668197" y="578652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089988" y="578668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506146" y="578980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922304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301266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8700759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820992" y="3866600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008457" y="57428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2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1825716" y="1444684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667438" y="1448348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822632" y="289353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667438" y="287789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831463" y="436997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673185" y="4373643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828379" y="583227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673185" y="581663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Minimize 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(1,5)</a:t>
            </a:r>
          </a:p>
          <a:p>
            <a:pPr marL="0" indent="0">
              <a:buNone/>
            </a:pPr>
            <a:r>
              <a:rPr lang="en-US" sz="1800" dirty="0"/>
              <a:t>	δ(1,a)=2		δ(1,b)=3</a:t>
            </a:r>
          </a:p>
          <a:p>
            <a:pPr marL="0" indent="0">
              <a:buNone/>
            </a:pPr>
            <a:r>
              <a:rPr lang="en-US" sz="1800" dirty="0"/>
              <a:t>	δ(5,a)=6		δ(5,b)=7</a:t>
            </a:r>
          </a:p>
          <a:p>
            <a:pPr marL="0" indent="0">
              <a:buNone/>
            </a:pPr>
            <a:r>
              <a:rPr lang="en-US" sz="1800" dirty="0"/>
              <a:t>pair (2,6) is distinguish, so (1,5) is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(1,7)</a:t>
            </a:r>
          </a:p>
          <a:p>
            <a:pPr marL="0" indent="0">
              <a:buNone/>
            </a:pPr>
            <a:r>
              <a:rPr lang="en-US" sz="1800" dirty="0"/>
              <a:t>	δ(1,a)=2		δ(1,b)=3</a:t>
            </a:r>
          </a:p>
          <a:p>
            <a:pPr marL="0" indent="0">
              <a:buNone/>
            </a:pPr>
            <a:r>
              <a:rPr lang="en-US" sz="1800" dirty="0"/>
              <a:t>	δ(7,a)=6		δ(7,b)=7</a:t>
            </a:r>
          </a:p>
          <a:p>
            <a:pPr marL="0" indent="0">
              <a:buNone/>
            </a:pPr>
            <a:r>
              <a:rPr lang="en-US" sz="1800" dirty="0"/>
              <a:t>pair (2,6) is distinguish, so (1, 7) is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(2,3)</a:t>
            </a:r>
          </a:p>
          <a:p>
            <a:pPr marL="0" indent="0">
              <a:buNone/>
            </a:pPr>
            <a:r>
              <a:rPr lang="en-US" sz="1800" dirty="0"/>
              <a:t>	δ(2,a)=4		δ(2,b)=5</a:t>
            </a:r>
          </a:p>
          <a:p>
            <a:pPr marL="0" indent="0">
              <a:buNone/>
            </a:pPr>
            <a:r>
              <a:rPr lang="en-US" sz="1800" dirty="0"/>
              <a:t>	δ(3,a)=6		δ(3,b)=7</a:t>
            </a:r>
          </a:p>
          <a:p>
            <a:pPr marL="0" indent="0">
              <a:buNone/>
            </a:pPr>
            <a:r>
              <a:rPr lang="en-US" sz="1800" dirty="0"/>
              <a:t>pair (4,6) is distinguish, so (2, 3)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(2,4)</a:t>
            </a:r>
          </a:p>
          <a:p>
            <a:pPr marL="0" indent="0">
              <a:buNone/>
            </a:pPr>
            <a:r>
              <a:rPr lang="en-US" sz="1800" dirty="0"/>
              <a:t>	δ(2,a)=4		δ(2,b)=5</a:t>
            </a:r>
          </a:p>
          <a:p>
            <a:pPr marL="0" indent="0">
              <a:buNone/>
            </a:pPr>
            <a:r>
              <a:rPr lang="en-US" sz="1800" dirty="0"/>
              <a:t>	δ(4,a)=4		δ(4,b)=5	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39309"/>
              </p:ext>
            </p:extLst>
          </p:nvPr>
        </p:nvGraphicFramePr>
        <p:xfrm>
          <a:off x="5932712" y="3886201"/>
          <a:ext cx="2800350" cy="224485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75277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572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760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3976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45257" y="506729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90590" y="4862285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7942" y="549666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24432" y="423000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87241" y="549666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58767" y="549666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1353" y="485259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7241" y="486228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0855" y="4550225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822447" y="6066457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749100" y="5797527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84766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00301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01140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003018" y="447503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003016" y="479560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005993" y="509628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006037" y="540679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008457" y="57428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6668197" y="578652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089988" y="578668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7506146" y="578980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2304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301266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700759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6243981" y="941882"/>
            <a:ext cx="2855730" cy="3673249"/>
            <a:chOff x="6243981" y="941882"/>
            <a:chExt cx="2855730" cy="3673249"/>
          </a:xfrm>
        </p:grpSpPr>
        <p:grpSp>
          <p:nvGrpSpPr>
            <p:cNvPr id="158" name="Group 157"/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160" name="Curved Connector 159"/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Oval 160"/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Oval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2" name="Straight Arrow Connector 161"/>
              <p:cNvCxnSpPr>
                <a:endCxn id="161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Oval 162"/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Oval 163"/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Oval 164"/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5" name="Oval 1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Oval 165"/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Oval 166"/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Oval 167"/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71" name="Straight Arrow Connector 170"/>
              <p:cNvCxnSpPr>
                <a:stCxn id="161" idx="7"/>
                <a:endCxn id="163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>
                <a:stCxn id="161" idx="5"/>
                <a:endCxn id="164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67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>
                <a:stCxn id="163" idx="5"/>
                <a:endCxn id="166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>
                <a:endCxn id="168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>
                <a:stCxn id="167" idx="4"/>
                <a:endCxn id="166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/>
              <p:cNvCxnSpPr>
                <a:stCxn id="168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165" idx="1"/>
                <a:endCxn id="166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stCxn id="166" idx="5"/>
                <a:endCxn id="165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urved Connector 180"/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urved Connector 181"/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urved Connector 182"/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/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9" name="Straight Arrow Connector 158"/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9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1" grpId="0" animBg="1"/>
      <p:bldP spid="12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829768" y="1393471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71490" y="1397135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829768" y="274253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671490" y="274834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829883" y="4117806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658043" y="4106953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34324" y="5462810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71490" y="546840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Minimize 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(2,5)</a:t>
            </a:r>
          </a:p>
          <a:p>
            <a:pPr marL="0" indent="0">
              <a:buNone/>
            </a:pPr>
            <a:r>
              <a:rPr lang="en-US" sz="1900" dirty="0"/>
              <a:t>	δ(2,a)=4		δ(2,b)=5</a:t>
            </a:r>
          </a:p>
          <a:p>
            <a:pPr marL="0" indent="0">
              <a:buNone/>
            </a:pPr>
            <a:r>
              <a:rPr lang="en-US" sz="1900" dirty="0"/>
              <a:t>	δ(5,a)=6		δ(5,b)=7</a:t>
            </a:r>
          </a:p>
          <a:p>
            <a:pPr marL="0" indent="0">
              <a:buNone/>
            </a:pPr>
            <a:r>
              <a:rPr lang="en-US" sz="1900" dirty="0"/>
              <a:t>pair (4,6) is distinguish, so (2,5) is distinguished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(2,7)</a:t>
            </a:r>
          </a:p>
          <a:p>
            <a:pPr marL="0" indent="0">
              <a:buNone/>
            </a:pPr>
            <a:r>
              <a:rPr lang="en-US" sz="1900" dirty="0"/>
              <a:t>	δ(2,a)=4		δ(2,b)=5</a:t>
            </a:r>
          </a:p>
          <a:p>
            <a:pPr marL="0" indent="0">
              <a:buNone/>
            </a:pPr>
            <a:r>
              <a:rPr lang="en-US" sz="1900" dirty="0"/>
              <a:t>	δ(7,a)=6		δ(7,b)=7</a:t>
            </a:r>
          </a:p>
          <a:p>
            <a:pPr marL="0" indent="0">
              <a:buNone/>
            </a:pPr>
            <a:r>
              <a:rPr lang="en-US" sz="1900" dirty="0"/>
              <a:t>pair (4,6) is distinguish, so (2,7) is distinguished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(3,4)</a:t>
            </a:r>
          </a:p>
          <a:p>
            <a:pPr marL="0" indent="0">
              <a:buNone/>
            </a:pPr>
            <a:r>
              <a:rPr lang="en-US" sz="1900" dirty="0"/>
              <a:t>	δ(3,a)=6		δ(3,b)=7</a:t>
            </a:r>
          </a:p>
          <a:p>
            <a:pPr marL="0" indent="0">
              <a:buNone/>
            </a:pPr>
            <a:r>
              <a:rPr lang="en-US" sz="1900" dirty="0"/>
              <a:t>	δ(4,a)=4		δ(4,b)=5</a:t>
            </a:r>
          </a:p>
          <a:p>
            <a:pPr marL="0" indent="0">
              <a:buNone/>
            </a:pPr>
            <a:r>
              <a:rPr lang="en-US" sz="1900" dirty="0"/>
              <a:t>pair (6,4) is distinguish, so (3,4) is distinguish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(3,5)</a:t>
            </a:r>
          </a:p>
          <a:p>
            <a:pPr marL="0" indent="0">
              <a:buNone/>
            </a:pPr>
            <a:r>
              <a:rPr lang="en-US" sz="1900" dirty="0"/>
              <a:t>	δ(3,a)=6		δ(3,b)=7</a:t>
            </a:r>
          </a:p>
          <a:p>
            <a:pPr marL="0" indent="0">
              <a:buNone/>
            </a:pPr>
            <a:r>
              <a:rPr lang="en-US" sz="1900" dirty="0"/>
              <a:t>	δ(5,a)=6		δ(5,b)=7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803073"/>
              </p:ext>
            </p:extLst>
          </p:nvPr>
        </p:nvGraphicFramePr>
        <p:xfrm>
          <a:off x="5932712" y="3886201"/>
          <a:ext cx="2800350" cy="224485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75277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572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760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39762" y="4686299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45257" y="5081810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21937" y="487679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1937" y="5503925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50794" y="454841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95278" y="486319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95278" y="549274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22447" y="6066457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5749100" y="5797527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600301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01140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003018" y="447503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003016" y="479560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005993" y="509628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006037" y="540679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668197" y="578652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089988" y="578668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06146" y="578980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922304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301266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700759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84766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6008457" y="57428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6243981" y="941882"/>
            <a:ext cx="2855730" cy="3673249"/>
            <a:chOff x="6243981" y="941882"/>
            <a:chExt cx="2855730" cy="3673249"/>
          </a:xfrm>
        </p:grpSpPr>
        <p:grpSp>
          <p:nvGrpSpPr>
            <p:cNvPr id="117" name="Group 116"/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119" name="Curved Connector 118"/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Oval 119"/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Oval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1" name="Straight Arrow Connector 120"/>
              <p:cNvCxnSpPr>
                <a:endCxn id="120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Oval 121"/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Oval 122"/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Oval 123"/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4" name="Oval 1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Oval 124"/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Oval 125"/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Oval 126"/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30" name="Straight Arrow Connector 129"/>
              <p:cNvCxnSpPr>
                <a:stCxn id="120" idx="7"/>
                <a:endCxn id="122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120" idx="5"/>
                <a:endCxn id="123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endCxn id="126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22" idx="5"/>
                <a:endCxn id="125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endCxn id="127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126" idx="4"/>
                <a:endCxn id="125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>
                <a:stCxn id="127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4" idx="1"/>
                <a:endCxn id="125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25" idx="5"/>
                <a:endCxn id="124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urved Connector 139"/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urved Connector 140"/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urved Connector 141"/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15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1" grpId="0" animBg="1"/>
      <p:bldP spid="12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1829768" y="1420365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671490" y="1437476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829768" y="2551791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672951" y="2548188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829768" y="4018869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671490" y="3989814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834324" y="5462810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658043" y="5468407"/>
            <a:ext cx="182880" cy="625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Minimize 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(3,7)</a:t>
            </a:r>
          </a:p>
          <a:p>
            <a:pPr marL="0" indent="0">
              <a:buNone/>
            </a:pPr>
            <a:r>
              <a:rPr lang="en-US" sz="1800" dirty="0"/>
              <a:t>	δ(3,a)=6		δ(3,b)=7</a:t>
            </a:r>
          </a:p>
          <a:p>
            <a:pPr marL="0" indent="0">
              <a:buNone/>
            </a:pPr>
            <a:r>
              <a:rPr lang="en-US" sz="1800" dirty="0"/>
              <a:t>	δ(7,a)=6		δ(7,b)=7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(4,5)</a:t>
            </a:r>
          </a:p>
          <a:p>
            <a:pPr marL="0" indent="0">
              <a:buNone/>
            </a:pPr>
            <a:r>
              <a:rPr lang="en-US" sz="1800" dirty="0"/>
              <a:t>	δ(4,a)=4		δ(4,b)=5</a:t>
            </a:r>
          </a:p>
          <a:p>
            <a:pPr marL="0" indent="0">
              <a:buNone/>
            </a:pPr>
            <a:r>
              <a:rPr lang="en-US" sz="1800" dirty="0"/>
              <a:t>	δ(5,a)=6		δ(5,b)=7</a:t>
            </a:r>
          </a:p>
          <a:p>
            <a:pPr marL="0" indent="0">
              <a:buNone/>
            </a:pPr>
            <a:r>
              <a:rPr lang="en-US" sz="1800" dirty="0"/>
              <a:t>pair (6,4) is distinguish, so (4,5) is distinguish.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(4,7)</a:t>
            </a:r>
          </a:p>
          <a:p>
            <a:pPr marL="0" indent="0">
              <a:buNone/>
            </a:pPr>
            <a:r>
              <a:rPr lang="en-US" sz="1800" dirty="0"/>
              <a:t>	δ(4,a)=4		δ(4,b)=5</a:t>
            </a:r>
          </a:p>
          <a:p>
            <a:pPr marL="0" indent="0">
              <a:buNone/>
            </a:pPr>
            <a:r>
              <a:rPr lang="en-US" sz="1800" dirty="0"/>
              <a:t>	δ(7,a)=6		δ(7,b)=7</a:t>
            </a:r>
          </a:p>
          <a:p>
            <a:pPr marL="0" indent="0">
              <a:buNone/>
            </a:pPr>
            <a:r>
              <a:rPr lang="en-US" sz="1800" dirty="0"/>
              <a:t>pair (4,6) is distinguish, so (4,7) is distinguish.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(5,7)</a:t>
            </a:r>
          </a:p>
          <a:p>
            <a:pPr marL="0" indent="0">
              <a:buNone/>
            </a:pPr>
            <a:r>
              <a:rPr lang="en-US" sz="1800" dirty="0"/>
              <a:t>	δ(5,a)=6		δ(5,b)=7</a:t>
            </a:r>
          </a:p>
          <a:p>
            <a:pPr marL="0" indent="0">
              <a:buNone/>
            </a:pPr>
            <a:r>
              <a:rPr lang="en-US" sz="1800" dirty="0"/>
              <a:t>	δ(7,a)=6		δ(7,b)=7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35513"/>
              </p:ext>
            </p:extLst>
          </p:nvPr>
        </p:nvGraphicFramePr>
        <p:xfrm>
          <a:off x="5932712" y="3886201"/>
          <a:ext cx="2800350" cy="224485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75277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572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760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3976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45257" y="506729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05024" y="485049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35422" y="549077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822447" y="6066457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749100" y="5797527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00301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01140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03018" y="447503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6003016" y="479560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005993" y="509628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006037" y="540679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668197" y="578652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089988" y="578668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506146" y="578980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922304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301266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700759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84766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008457" y="57428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6243981" y="941882"/>
            <a:ext cx="2855730" cy="3673249"/>
            <a:chOff x="6243981" y="941882"/>
            <a:chExt cx="2855730" cy="3673249"/>
          </a:xfrm>
        </p:grpSpPr>
        <p:grpSp>
          <p:nvGrpSpPr>
            <p:cNvPr id="114" name="Group 113"/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116" name="Curved Connector 115"/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/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Oval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Arrow Connector 117"/>
              <p:cNvCxnSpPr>
                <a:endCxn id="117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Oval 118"/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Oval 119"/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Oval 120"/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Oval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Oval 121"/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Oval 122"/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Oval 123"/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27" name="Straight Arrow Connector 126"/>
              <p:cNvCxnSpPr>
                <a:stCxn id="117" idx="7"/>
                <a:endCxn id="119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17" idx="5"/>
                <a:endCxn id="120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endCxn id="123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19" idx="5"/>
                <a:endCxn id="122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endCxn id="124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23" idx="4"/>
                <a:endCxn id="122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24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21" idx="1"/>
                <a:endCxn id="122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122" idx="5"/>
                <a:endCxn id="121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urved Connector 136"/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urved Connector 137"/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urved Connector 138"/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5" name="Straight Arrow Connector 114"/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76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20700" indent="-457200">
                  <a:buFont typeface="+mj-lt"/>
                  <a:buAutoNum type="arabicPeriod" startAt="25"/>
                </a:pPr>
                <a:r>
                  <a:rPr lang="en-IN" sz="2200" dirty="0"/>
                  <a:t>The language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200" dirty="0"/>
                  <a:t> where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200" dirty="0"/>
                  <a:t> should be multiple of 3</a:t>
                </a:r>
              </a:p>
              <a:p>
                <a:pPr marL="63500" indent="0">
                  <a:buNone/>
                </a:pPr>
                <a:endParaRPr lang="en-IN" sz="2200" dirty="0"/>
              </a:p>
              <a:p>
                <a:pPr marL="520700" indent="-457200">
                  <a:buFont typeface="+mj-lt"/>
                  <a:buAutoNum type="arabicPeriod" startAt="26"/>
                </a:pPr>
                <a:r>
                  <a:rPr lang="en-IN" sz="2200" dirty="0"/>
                  <a:t>Even no. of 0</a:t>
                </a:r>
              </a:p>
              <a:p>
                <a:pPr marL="920750" lvl="1" indent="-457200">
                  <a:buFont typeface="+mj-lt"/>
                  <a:buAutoNum type="arabicPeriod" startAt="26"/>
                </a:pPr>
                <a:endParaRPr lang="en-IN" sz="2200" dirty="0"/>
              </a:p>
              <a:p>
                <a:pPr marL="520700" indent="-457200">
                  <a:buFont typeface="+mj-lt"/>
                  <a:buAutoNum type="arabicPeriod" startAt="26"/>
                </a:pPr>
                <a:r>
                  <a:rPr lang="en-IN" sz="2200" dirty="0"/>
                  <a:t>String should have odd length</a:t>
                </a:r>
              </a:p>
              <a:p>
                <a:pPr marL="463550" lvl="1" indent="0">
                  <a:buNone/>
                </a:pPr>
                <a:endParaRPr lang="en-IN" sz="2200" dirty="0"/>
              </a:p>
              <a:p>
                <a:pPr marL="520700" indent="-457200">
                  <a:buFont typeface="+mj-lt"/>
                  <a:buAutoNum type="arabicPeriod" startAt="26"/>
                </a:pPr>
                <a:r>
                  <a:rPr lang="en-IN" sz="2200" dirty="0"/>
                  <a:t>String should have even length</a:t>
                </a:r>
              </a:p>
              <a:p>
                <a:pPr marL="463550" lvl="1" indent="0">
                  <a:buNone/>
                </a:pPr>
                <a:endParaRPr lang="en-IN" sz="2200" dirty="0"/>
              </a:p>
              <a:p>
                <a:pPr marL="520700" indent="-457200">
                  <a:buFont typeface="+mj-lt"/>
                  <a:buAutoNum type="arabicPeriod" startAt="26"/>
                </a:pPr>
                <a:r>
                  <a:rPr lang="en-IN" sz="2200" dirty="0"/>
                  <a:t>String start with 0 and has odd length</a:t>
                </a:r>
              </a:p>
              <a:p>
                <a:pPr marL="463550" lvl="1" indent="0">
                  <a:buNone/>
                </a:pPr>
                <a:endParaRPr lang="en-IN" sz="2200" dirty="0"/>
              </a:p>
              <a:p>
                <a:pPr marL="520700" indent="-457200">
                  <a:buFont typeface="+mj-lt"/>
                  <a:buAutoNum type="arabicPeriod" startAt="30"/>
                </a:pPr>
                <a:r>
                  <a:rPr lang="en-IN" sz="2200" dirty="0"/>
                  <a:t>String start with 1 and has even length</a:t>
                </a:r>
              </a:p>
              <a:p>
                <a:pPr marL="463550" lvl="1" indent="0">
                  <a:buNone/>
                </a:pPr>
                <a:endParaRPr lang="en-IN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9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3232" y="1382696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𝒃𝒂𝒄𝒂𝒃𝒂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382696"/>
                <a:ext cx="3200400" cy="608533"/>
              </a:xfrm>
              <a:prstGeom prst="rect">
                <a:avLst/>
              </a:prstGeom>
              <a:blipFill rotWithShape="0">
                <a:blip r:embed="rId3"/>
                <a:stretch>
                  <a:fillRect l="-381" r="-27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65957" y="1382696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957" y="1382696"/>
                <a:ext cx="4389664" cy="608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3232" y="2247379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247379"/>
                <a:ext cx="4498905" cy="608533"/>
              </a:xfrm>
              <a:prstGeom prst="rect">
                <a:avLst/>
              </a:prstGeom>
              <a:blipFill rotWithShape="0">
                <a:blip r:embed="rId5"/>
                <a:stretch>
                  <a:fillRect l="-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744825" y="2247379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825" y="2247379"/>
                <a:ext cx="4389664" cy="6085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3232" y="3164297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164297"/>
                <a:ext cx="4498905" cy="608533"/>
              </a:xfrm>
              <a:prstGeom prst="rect">
                <a:avLst/>
              </a:prstGeom>
              <a:blipFill rotWithShape="0">
                <a:blip r:embed="rId7"/>
                <a:stretch>
                  <a:fillRect l="-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07385" y="3164297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385" y="3164297"/>
                <a:ext cx="4389664" cy="6085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3232" y="4042398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042398"/>
                <a:ext cx="4498905" cy="608533"/>
              </a:xfrm>
              <a:prstGeom prst="rect">
                <a:avLst/>
              </a:prstGeom>
              <a:blipFill rotWithShape="0">
                <a:blip r:embed="rId9"/>
                <a:stretch>
                  <a:fillRect l="-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77184" y="4042398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184" y="4042398"/>
                <a:ext cx="4389664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13232" y="4976666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𝟎𝟎𝟎𝟏𝟎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976666"/>
                <a:ext cx="4498905" cy="608533"/>
              </a:xfrm>
              <a:prstGeom prst="rect">
                <a:avLst/>
              </a:prstGeom>
              <a:blipFill rotWithShape="0">
                <a:blip r:embed="rId11"/>
                <a:stretch>
                  <a:fillRect l="-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962536" y="4976666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536" y="4976666"/>
                <a:ext cx="4389664" cy="6085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13232" y="5866160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866160"/>
                <a:ext cx="4498905" cy="608533"/>
              </a:xfrm>
              <a:prstGeom prst="rect">
                <a:avLst/>
              </a:prstGeom>
              <a:blipFill rotWithShape="0">
                <a:blip r:embed="rId13"/>
                <a:stretch>
                  <a:fillRect l="-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99486" y="5866160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86" y="5866160"/>
                <a:ext cx="4389664" cy="6085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Minimize FA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300"/>
              </p:ext>
            </p:extLst>
          </p:nvPr>
        </p:nvGraphicFramePr>
        <p:xfrm>
          <a:off x="5932712" y="3886201"/>
          <a:ext cx="2800350" cy="224485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75277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572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760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3976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45257" y="506729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1275976" y="2332983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76" y="2332983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2838076" y="2332983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076" y="2332983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247776" y="2332983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76" y="2332983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666376" y="2637783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1"/>
            <a:endCxn id="16" idx="7"/>
          </p:cNvCxnSpPr>
          <p:nvPr/>
        </p:nvCxnSpPr>
        <p:spPr>
          <a:xfrm rot="5400000" flipH="1" flipV="1">
            <a:off x="1580776" y="2206731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57040" y="2282739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6283" y="13423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2033" y="31515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6883" y="28018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5" name="Curved Connector 24"/>
          <p:cNvCxnSpPr>
            <a:stCxn id="18" idx="4"/>
            <a:endCxn id="16" idx="5"/>
          </p:cNvCxnSpPr>
          <p:nvPr/>
        </p:nvCxnSpPr>
        <p:spPr>
          <a:xfrm rot="5400000" flipH="1">
            <a:off x="3129802" y="1519809"/>
            <a:ext cx="89274" cy="2756274"/>
          </a:xfrm>
          <a:prstGeom prst="curvedConnector3">
            <a:avLst>
              <a:gd name="adj1" fmla="val -62416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6" idx="6"/>
            <a:endCxn id="17" idx="2"/>
          </p:cNvCxnSpPr>
          <p:nvPr/>
        </p:nvCxnSpPr>
        <p:spPr>
          <a:xfrm>
            <a:off x="1885576" y="2637783"/>
            <a:ext cx="952500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323976" y="2406563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28" name="Curved Connector 27"/>
          <p:cNvCxnSpPr>
            <a:stCxn id="17" idx="7"/>
            <a:endCxn id="18" idx="1"/>
          </p:cNvCxnSpPr>
          <p:nvPr/>
        </p:nvCxnSpPr>
        <p:spPr>
          <a:xfrm rot="5400000" flipH="1" flipV="1">
            <a:off x="3847726" y="1932933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8" idx="3"/>
            <a:endCxn id="17" idx="5"/>
          </p:cNvCxnSpPr>
          <p:nvPr/>
        </p:nvCxnSpPr>
        <p:spPr>
          <a:xfrm rot="5400000">
            <a:off x="3847726" y="2363985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7" idx="1"/>
            <a:endCxn id="17" idx="7"/>
          </p:cNvCxnSpPr>
          <p:nvPr/>
        </p:nvCxnSpPr>
        <p:spPr>
          <a:xfrm rot="5400000" flipH="1" flipV="1">
            <a:off x="3142876" y="2206731"/>
            <a:ext cx="12700" cy="431052"/>
          </a:xfrm>
          <a:prstGeom prst="curvedConnector3">
            <a:avLst>
              <a:gd name="adj1" fmla="val 5877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08702" y="1342383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03233" y="17574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371600" y="3758800"/>
                <a:ext cx="29743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𝑴𝒊𝒏𝒊𝒎𝒊𝒛𝒆𝒅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𝑭𝑨</m:t>
                          </m:r>
                        </m:e>
                        <m:sub/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758800"/>
                <a:ext cx="297434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26" y="3905623"/>
            <a:ext cx="362519" cy="285684"/>
          </a:xfrm>
        </p:spPr>
      </p:pic>
      <p:pic>
        <p:nvPicPr>
          <p:cNvPr id="37" name="Content Placeholder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25" y="4528943"/>
            <a:ext cx="362519" cy="285684"/>
          </a:xfrm>
          <a:prstGeom prst="rect">
            <a:avLst/>
          </a:prstGeom>
        </p:spPr>
      </p:pic>
      <p:pic>
        <p:nvPicPr>
          <p:cNvPr id="38" name="Content Placeholder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99" y="4528943"/>
            <a:ext cx="362519" cy="285684"/>
          </a:xfrm>
          <a:prstGeom prst="rect">
            <a:avLst/>
          </a:prstGeom>
        </p:spPr>
      </p:pic>
      <p:pic>
        <p:nvPicPr>
          <p:cNvPr id="40" name="Content Placeholder 3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94" y="4858169"/>
            <a:ext cx="362519" cy="285684"/>
          </a:xfrm>
          <a:prstGeom prst="rect">
            <a:avLst/>
          </a:prstGeom>
        </p:spPr>
      </p:pic>
      <p:pic>
        <p:nvPicPr>
          <p:cNvPr id="41" name="Content Placeholder 3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93" y="5487951"/>
            <a:ext cx="362519" cy="285684"/>
          </a:xfrm>
          <a:prstGeom prst="rect">
            <a:avLst/>
          </a:prstGeom>
        </p:spPr>
      </p:pic>
      <p:pic>
        <p:nvPicPr>
          <p:cNvPr id="42" name="Content Placeholder 3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3" y="5477324"/>
            <a:ext cx="362519" cy="2856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4753537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1=2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65190" y="4762849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1=4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044223" y="4762849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2=4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35348" y="5067296"/>
            <a:ext cx="858807" cy="0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099102" y="4805311"/>
            <a:ext cx="825799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1=2=4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07049" y="5248484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238839" y="5257796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017872" y="5257796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5=7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35348" y="5504668"/>
            <a:ext cx="858807" cy="0"/>
          </a:xfrm>
          <a:prstGeom prst="straightConnector1">
            <a:avLst/>
          </a:prstGeom>
          <a:ln w="2222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072751" y="5300258"/>
            <a:ext cx="825799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3=5=7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822447" y="6066457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749100" y="5797527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00301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01140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003018" y="447503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003016" y="479560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005993" y="509628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006037" y="540679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668197" y="578652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089988" y="578668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506146" y="578980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22304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8301266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700759" y="579125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84766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008457" y="57695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6243981" y="941882"/>
            <a:ext cx="2855730" cy="3673249"/>
            <a:chOff x="6243981" y="941882"/>
            <a:chExt cx="2855730" cy="3673249"/>
          </a:xfrm>
        </p:grpSpPr>
        <p:grpSp>
          <p:nvGrpSpPr>
            <p:cNvPr id="100" name="Group 99"/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102" name="Curved Connector 101"/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Oval 102"/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Oval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4" name="Straight Arrow Connector 103"/>
              <p:cNvCxnSpPr>
                <a:endCxn id="103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Oval 104"/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Oval 105"/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Oval 106"/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Oval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Oval 107"/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Oval 108"/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Oval 109"/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13" name="Straight Arrow Connector 112"/>
              <p:cNvCxnSpPr>
                <a:stCxn id="103" idx="7"/>
                <a:endCxn id="105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3" idx="5"/>
                <a:endCxn id="106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09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105" idx="5"/>
                <a:endCxn id="108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>
                <a:endCxn id="110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>
                <a:stCxn id="109" idx="4"/>
                <a:endCxn id="108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>
                <a:stCxn id="110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>
                <a:stCxn id="107" idx="1"/>
                <a:endCxn id="108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>
                <a:stCxn id="108" idx="5"/>
                <a:endCxn id="107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urved Connector 160"/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urved Connector 161"/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urved Connector 162"/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01" name="Straight Arrow Connector 100"/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26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/>
      <p:bldP spid="22" grpId="0"/>
      <p:bldP spid="23" grpId="0"/>
      <p:bldP spid="24" grpId="0"/>
      <p:bldP spid="27" grpId="0" animBg="1"/>
      <p:bldP spid="31" grpId="0"/>
      <p:bldP spid="32" grpId="0"/>
      <p:bldP spid="33" grpId="0"/>
      <p:bldP spid="3" grpId="0"/>
      <p:bldP spid="73" grpId="0"/>
      <p:bldP spid="74" grpId="0"/>
      <p:bldP spid="77" grpId="0"/>
      <p:bldP spid="78" grpId="0"/>
      <p:bldP spid="79" grpId="0"/>
      <p:bldP spid="80" grpId="0"/>
      <p:bldP spid="8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lemma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84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Define pumping lemma and its application.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Suppose L is a regular language. Then there is an integer n so that for any x∈ L with |x|&gt;=n, there are strings u, v, and w so that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dirty="0"/>
                  <a:t>x=</a:t>
                </a:r>
                <a:r>
                  <a:rPr lang="en-IN" dirty="0" err="1"/>
                  <a:t>uvw</a:t>
                </a:r>
                <a:endParaRPr lang="en-IN" dirty="0"/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dirty="0"/>
                  <a:t>|</a:t>
                </a:r>
                <a:r>
                  <a:rPr lang="en-IN" dirty="0" err="1"/>
                  <a:t>uv</a:t>
                </a:r>
                <a:r>
                  <a:rPr lang="en-IN" dirty="0"/>
                  <a:t>|&lt;=n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dirty="0"/>
                  <a:t>|v|&gt;0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dirty="0"/>
                  <a:t>For any m&gt;=0,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dirty="0"/>
                  <a:t> ∈ L</a:t>
                </a:r>
              </a:p>
              <a:p>
                <a:pPr marL="0" indent="0" algn="just">
                  <a:buNone/>
                </a:pPr>
                <a:r>
                  <a:rPr lang="en-IN" b="1" dirty="0"/>
                  <a:t>Application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The pumping lemma is extremely useful in proving that certain sets are </a:t>
                </a:r>
                <a:r>
                  <a:rPr lang="en-IN" dirty="0">
                    <a:solidFill>
                      <a:srgbClr val="C00000"/>
                    </a:solidFill>
                  </a:rPr>
                  <a:t>non-regular</a:t>
                </a:r>
                <a:r>
                  <a:rPr lang="en-IN" dirty="0"/>
                  <a:t>. The general methodology followed during its applications is </a:t>
                </a:r>
              </a:p>
              <a:p>
                <a:pPr lvl="1" algn="just"/>
                <a:r>
                  <a:rPr lang="en-IN" dirty="0"/>
                  <a:t>Select a string z in the language L.</a:t>
                </a:r>
              </a:p>
              <a:p>
                <a:pPr lvl="1"/>
                <a:r>
                  <a:rPr lang="en-IN" dirty="0"/>
                  <a:t>Break the string z into x, y and z in accordance with the above conditions imposed by the pumping lemma.</a:t>
                </a:r>
              </a:p>
              <a:p>
                <a:pPr lvl="1"/>
                <a:r>
                  <a:rPr lang="en-IN" dirty="0"/>
                  <a:t>Now check if there is any contradiction to the pumping lemma for any value of </a:t>
                </a:r>
                <a:r>
                  <a:rPr lang="en-IN" dirty="0" err="1"/>
                  <a:t>i</a:t>
                </a:r>
                <a:r>
                  <a:rPr lang="en-IN" dirty="0"/>
                  <a:t>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343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4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600" b="1" dirty="0"/>
              <a:t>Use the pumping lemma to show that following language is not regular: L = {</a:t>
            </a:r>
            <a:r>
              <a:rPr lang="en-IN" sz="2600" b="1" dirty="0" err="1"/>
              <a:t>ww|w</a:t>
            </a:r>
            <a:r>
              <a:rPr lang="en-IN" sz="2600" b="1" dirty="0"/>
              <a:t> </a:t>
            </a:r>
            <a:r>
              <a:rPr lang="el-GR" sz="2600" b="1" dirty="0"/>
              <a:t>ϵ {0,1}*}</a:t>
            </a:r>
            <a:endParaRPr lang="en-US" sz="26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Step 1: </a:t>
                </a:r>
              </a:p>
              <a:p>
                <a:pPr marL="0" indent="0" algn="just">
                  <a:buNone/>
                </a:pPr>
                <a:r>
                  <a:rPr lang="en-IN" dirty="0"/>
                  <a:t>Let us assume that L is regular and L is accepted by an FA with n states.</a:t>
                </a:r>
              </a:p>
              <a:p>
                <a:pPr marL="0" indent="0" algn="just">
                  <a:buNone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Step 2: </a:t>
                </a:r>
              </a:p>
              <a:p>
                <a:pPr marL="0" indent="0" algn="just">
                  <a:buNone/>
                </a:pPr>
                <a:r>
                  <a:rPr lang="en-IN" dirty="0"/>
                  <a:t>Let us chose the string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ῳ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ῳ</m:t>
                          </m:r>
                        </m:den>
                      </m:f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ῳ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ῳ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=2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+2≥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  <a:p>
                <a:pPr marL="400050" lvl="1" indent="0">
                  <a:buNone/>
                </a:pPr>
                <a:r>
                  <a:rPr lang="en-IN" dirty="0"/>
                  <a:t>Let us write w as xyz with </a:t>
                </a:r>
              </a:p>
              <a:p>
                <a:pPr marL="400050" lvl="1" indent="0">
                  <a:buNone/>
                </a:pPr>
                <a:r>
                  <a:rPr lang="en-IN" dirty="0"/>
                  <a:t>|y| &gt; 0</a:t>
                </a:r>
              </a:p>
              <a:p>
                <a:pPr marL="400050" lvl="1" indent="0">
                  <a:buNone/>
                </a:pPr>
                <a:r>
                  <a:rPr lang="en-IN" dirty="0"/>
                  <a:t>And |</a:t>
                </a:r>
                <a:r>
                  <a:rPr lang="en-IN" dirty="0" err="1"/>
                  <a:t>xy</a:t>
                </a:r>
                <a:r>
                  <a:rPr lang="en-IN" dirty="0"/>
                  <a:t>|&lt;=n</a:t>
                </a:r>
              </a:p>
              <a:p>
                <a:pPr marL="400050" lvl="1" indent="0">
                  <a:buNone/>
                </a:pPr>
                <a:r>
                  <a:rPr lang="en-IN" dirty="0"/>
                  <a:t>Since |</a:t>
                </a:r>
                <a:r>
                  <a:rPr lang="en-IN" dirty="0" err="1"/>
                  <a:t>xy</a:t>
                </a:r>
                <a:r>
                  <a:rPr lang="en-IN" dirty="0"/>
                  <a:t>|&lt;=n, x must be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dirty="0"/>
                  <a:t>.</a:t>
                </a:r>
              </a:p>
              <a:p>
                <a:pPr marL="400050" lvl="1" indent="0">
                  <a:buNone/>
                </a:pPr>
                <a:r>
                  <a:rPr lang="en-IN" dirty="0"/>
                  <a:t>Since |</a:t>
                </a:r>
                <a:r>
                  <a:rPr lang="en-IN" dirty="0" err="1"/>
                  <a:t>xy</a:t>
                </a:r>
                <a:r>
                  <a:rPr lang="en-IN" dirty="0"/>
                  <a:t>|&lt;=n, y must be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IN" dirty="0"/>
                  <a:t> | r&gt;0 </a:t>
                </a:r>
              </a:p>
              <a:p>
                <a:pPr marL="400050" lvl="1" indent="0">
                  <a:buNone/>
                </a:pPr>
                <a:r>
                  <a:rPr lang="en-IN" dirty="0"/>
                  <a:t>Now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ῳ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 algn="ctr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8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600" b="1" dirty="0"/>
              <a:t>Use the pumping lemma to show that following language is not regular: L = {</a:t>
            </a:r>
            <a:r>
              <a:rPr lang="en-IN" sz="2600" b="1" dirty="0" err="1"/>
              <a:t>ww|w</a:t>
            </a:r>
            <a:r>
              <a:rPr lang="en-IN" sz="2600" b="1" dirty="0"/>
              <a:t> </a:t>
            </a:r>
            <a:r>
              <a:rPr lang="el-GR" sz="2600" b="1" dirty="0"/>
              <a:t>ϵ {0,1}*}</a:t>
            </a:r>
            <a:endParaRPr lang="en-US" sz="26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Step 3: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Let us check whether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z for </a:t>
                </a:r>
                <a:r>
                  <a:rPr lang="en-IN" dirty="0" err="1"/>
                  <a:t>i</a:t>
                </a:r>
                <a:r>
                  <a:rPr lang="en-IN" dirty="0"/>
                  <a:t>=2 belongs to L.</a:t>
                </a:r>
              </a:p>
              <a:p>
                <a:pPr marL="0" indent="0" algn="just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Since, r&gt;0,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not of the form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ῳ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ῳ</m:t>
                    </m:r>
                  </m:oMath>
                </a14:m>
                <a:r>
                  <a:rPr lang="en-IN" dirty="0"/>
                  <a:t> as the number of a’s in the first half is </a:t>
                </a:r>
                <a:r>
                  <a:rPr lang="en-IN" dirty="0" err="1"/>
                  <a:t>n+r</a:t>
                </a:r>
                <a:r>
                  <a:rPr lang="en-IN" dirty="0"/>
                  <a:t> and second half is n.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dirty="0"/>
                  <a:t>  Ɇ L. Hence by contradiction we can say language is not regular.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0" indent="0" algn="ctr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457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0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Unit - 2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0700" indent="-457200">
              <a:buFont typeface="+mj-lt"/>
              <a:buAutoNum type="arabicPeriod" startAt="31"/>
            </a:pPr>
            <a:r>
              <a:rPr lang="en-IN" sz="2200" dirty="0"/>
              <a:t>All string begins or ends with 00 or 11 </a:t>
            </a:r>
          </a:p>
          <a:p>
            <a:pPr marL="520700" indent="-457200">
              <a:buFont typeface="+mj-lt"/>
              <a:buAutoNum type="arabicPeriod" startAt="31"/>
            </a:pPr>
            <a:endParaRPr lang="en-US" sz="2200" dirty="0"/>
          </a:p>
          <a:p>
            <a:pPr marL="520700" indent="-457200">
              <a:buFont typeface="+mj-lt"/>
              <a:buAutoNum type="arabicPeriod" startAt="31"/>
            </a:pPr>
            <a:r>
              <a:rPr lang="en-IN" sz="2200" dirty="0"/>
              <a:t>Language of all string containing both 11 and 00 as substring </a:t>
            </a:r>
          </a:p>
          <a:p>
            <a:pPr marL="520700" indent="-457200">
              <a:buFont typeface="+mj-lt"/>
              <a:buAutoNum type="arabicPeriod" startAt="31"/>
            </a:pPr>
            <a:endParaRPr lang="en-IN" sz="2200" dirty="0"/>
          </a:p>
          <a:p>
            <a:pPr marL="520700" indent="-457200">
              <a:buFont typeface="+mj-lt"/>
              <a:buAutoNum type="arabicPeriod" startAt="31"/>
            </a:pPr>
            <a:endParaRPr lang="en-IN" sz="2200" dirty="0"/>
          </a:p>
          <a:p>
            <a:pPr marL="520700" indent="-457200">
              <a:buFont typeface="+mj-lt"/>
              <a:buAutoNum type="arabicPeriod" startAt="31"/>
            </a:pPr>
            <a:r>
              <a:rPr lang="en-IN" sz="2200" dirty="0"/>
              <a:t>String ending with 1 and not contain 00 </a:t>
            </a:r>
          </a:p>
          <a:p>
            <a:pPr marL="463550" lvl="1" indent="0">
              <a:buNone/>
            </a:pPr>
            <a:endParaRPr lang="en-US" sz="2200" dirty="0"/>
          </a:p>
          <a:p>
            <a:pPr marL="520700" indent="-457200">
              <a:buFont typeface="+mj-lt"/>
              <a:buAutoNum type="arabicPeriod" startAt="31"/>
            </a:pPr>
            <a:r>
              <a:rPr lang="en-IN" sz="2200" dirty="0"/>
              <a:t>Language of C identifier  </a:t>
            </a:r>
          </a:p>
          <a:p>
            <a:pPr marL="463550" lvl="1" indent="0">
              <a:buNone/>
            </a:pPr>
            <a:endParaRPr lang="en-US" sz="2200" dirty="0"/>
          </a:p>
          <a:p>
            <a:pPr marL="463550" lvl="1" indent="0">
              <a:buNone/>
            </a:pPr>
            <a:endParaRPr lang="en-US" sz="2200" dirty="0"/>
          </a:p>
          <a:p>
            <a:pPr marL="46355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3232" y="139633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𝟎𝟎𝟏𝟎𝟏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𝟏𝟎𝟏𝟎𝟎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𝟎𝟏𝟎𝟏𝟏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396332"/>
                <a:ext cx="3200400" cy="608533"/>
              </a:xfrm>
              <a:prstGeom prst="rect">
                <a:avLst/>
              </a:prstGeom>
              <a:blipFill rotWithShape="0">
                <a:blip r:embed="rId2"/>
                <a:stretch>
                  <a:fillRect l="-381" r="-25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27300" y="1396332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)∗|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300" y="1396332"/>
                <a:ext cx="4389664" cy="6085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3232" y="2851643"/>
                <a:ext cx="6764286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|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  <a:p>
                <a:pPr algn="just"/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851643"/>
                <a:ext cx="6764286" cy="608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3232" y="236413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𝟎𝟎𝟏𝟏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𝟏𝟏𝟎𝟎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𝟏𝟎𝟎𝟏𝟏𝟎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𝟎𝟏𝟎𝟎𝟏𝟏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364133"/>
                <a:ext cx="3200400" cy="608533"/>
              </a:xfrm>
              <a:prstGeom prst="rect">
                <a:avLst/>
              </a:prstGeom>
              <a:blipFill rotWithShape="0">
                <a:blip r:embed="rId5"/>
                <a:stretch>
                  <a:fillRect l="-381" r="-34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3232" y="363924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639242"/>
                <a:ext cx="3200400" cy="6085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93973" y="3639242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𝟎𝟏</m:t>
                          </m:r>
                        </m:e>
                      </m:d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973" y="3639242"/>
                <a:ext cx="4389664" cy="6085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18856" y="4623979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(_+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)(_ +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6" y="4623979"/>
                <a:ext cx="4389664" cy="6085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3232" y="462397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𝒂𝒓𝒆𝒂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𝒓𝒆𝒅𝒊𝒐𝒖𝒔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𝒈𝒓𝒂𝒅𝒆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623979"/>
                <a:ext cx="3200400" cy="608533"/>
              </a:xfrm>
              <a:prstGeom prst="rect">
                <a:avLst/>
              </a:prstGeom>
              <a:blipFill rotWithShape="0">
                <a:blip r:embed="rId9"/>
                <a:stretch>
                  <a:fillRect l="-381" r="-22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95375" y="5062446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𝑳𝒆𝒕𝒕𝒆𝒓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𝐢𝐬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𝐝𝐢𝐠𝐢𝐭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375" y="5062446"/>
                <a:ext cx="4389664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7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Automata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finite automaton</a:t>
                </a:r>
                <a:r>
                  <a:rPr lang="en-US" dirty="0"/>
                  <a:t>, or </a:t>
                </a:r>
                <a:r>
                  <a:rPr lang="en-US" dirty="0">
                    <a:solidFill>
                      <a:srgbClr val="C00000"/>
                    </a:solidFill>
                  </a:rPr>
                  <a:t>finite state machine </a:t>
                </a:r>
                <a:r>
                  <a:rPr lang="en-US" dirty="0"/>
                  <a:t>is a 5-tuple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finite set of states;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finite alphabet of </a:t>
                </a:r>
                <a:r>
                  <a:rPr lang="en-US" i="1" dirty="0"/>
                  <a:t>input symbols</a:t>
                </a:r>
                <a:r>
                  <a:rPr lang="en-US" dirty="0"/>
                  <a:t>;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initial</a:t>
                </a:r>
                <a:r>
                  <a:rPr lang="en-US" dirty="0"/>
                  <a:t> state);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(the set of </a:t>
                </a:r>
                <a:r>
                  <a:rPr lang="en-US" i="1" dirty="0"/>
                  <a:t>accepting</a:t>
                </a:r>
                <a:r>
                  <a:rPr lang="en-US" dirty="0"/>
                  <a:t> states);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(the </a:t>
                </a:r>
                <a:r>
                  <a:rPr lang="en-US" i="1" dirty="0"/>
                  <a:t>transition</a:t>
                </a:r>
                <a:r>
                  <a:rPr lang="en-US" dirty="0"/>
                  <a:t> function).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For any element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any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we interpret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state to which the FA moves, if it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receives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16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Finite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4" t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11539"/>
              </p:ext>
            </p:extLst>
          </p:nvPr>
        </p:nvGraphicFramePr>
        <p:xfrm>
          <a:off x="3390900" y="1600200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676450"/>
                  </p:ext>
                </p:extLst>
              </p:nvPr>
            </p:nvGraphicFramePr>
            <p:xfrm>
              <a:off x="3392489" y="19723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676450"/>
                  </p:ext>
                </p:extLst>
              </p:nvPr>
            </p:nvGraphicFramePr>
            <p:xfrm>
              <a:off x="3392489" y="19723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658" t="-8065" r="-100987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0000" t="-8065" r="-656" b="-2419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394075" y="23437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513030"/>
                  </p:ext>
                </p:extLst>
              </p:nvPr>
            </p:nvGraphicFramePr>
            <p:xfrm>
              <a:off x="3394075" y="23437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28" t="-1613" r="-200328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658" t="-1613" r="-100987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0000" t="-1613" r="-656" b="-48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3395663" y="27178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683296"/>
                  </p:ext>
                </p:extLst>
              </p:nvPr>
            </p:nvGraphicFramePr>
            <p:xfrm>
              <a:off x="3395663" y="27178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58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658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658" t="-1515" r="-658" b="-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397251" y="31165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353138"/>
                  </p:ext>
                </p:extLst>
              </p:nvPr>
            </p:nvGraphicFramePr>
            <p:xfrm>
              <a:off x="3397251" y="31165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2895600" y="46482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48200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>
            <a:stCxn id="31" idx="2"/>
          </p:cNvCxnSpPr>
          <p:nvPr/>
        </p:nvCxnSpPr>
        <p:spPr>
          <a:xfrm flipH="1">
            <a:off x="2286000" y="4953000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4845020" y="464185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020" y="4641850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stCxn id="36" idx="2"/>
            <a:endCxn id="31" idx="6"/>
          </p:cNvCxnSpPr>
          <p:nvPr/>
        </p:nvCxnSpPr>
        <p:spPr>
          <a:xfrm flipH="1">
            <a:off x="3505200" y="4946650"/>
            <a:ext cx="1339820" cy="635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6642100" y="46482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00" y="4648200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>
            <a:stCxn id="39" idx="2"/>
            <a:endCxn id="36" idx="6"/>
          </p:cNvCxnSpPr>
          <p:nvPr/>
        </p:nvCxnSpPr>
        <p:spPr>
          <a:xfrm flipH="1" flipV="1">
            <a:off x="5454620" y="4946650"/>
            <a:ext cx="1187480" cy="635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 flipV="1">
            <a:off x="4229085" y="4066187"/>
            <a:ext cx="6350" cy="1518368"/>
          </a:xfrm>
          <a:prstGeom prst="curvedConnector3">
            <a:avLst>
              <a:gd name="adj1" fmla="val -980589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39" idx="4"/>
            <a:endCxn id="31" idx="4"/>
          </p:cNvCxnSpPr>
          <p:nvPr/>
        </p:nvCxnSpPr>
        <p:spPr>
          <a:xfrm rot="5400000">
            <a:off x="5073650" y="3384550"/>
            <a:ext cx="12700" cy="3746500"/>
          </a:xfrm>
          <a:prstGeom prst="curvedConnector3">
            <a:avLst>
              <a:gd name="adj1" fmla="val 5717646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/>
          <p:nvPr/>
        </p:nvCxnSpPr>
        <p:spPr>
          <a:xfrm rot="5400000" flipH="1" flipV="1">
            <a:off x="6935713" y="4521947"/>
            <a:ext cx="12700" cy="431052"/>
          </a:xfrm>
          <a:prstGeom prst="curvedConnector3">
            <a:avLst>
              <a:gd name="adj1" fmla="val 36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037592" y="39512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57620" y="46144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57620" y="38737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57800" y="46017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780123" y="39512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000580" y="567435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03" name="Oval 102"/>
          <p:cNvSpPr/>
          <p:nvPr/>
        </p:nvSpPr>
        <p:spPr>
          <a:xfrm>
            <a:off x="6718300" y="47244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3181724" y="4522321"/>
            <a:ext cx="12700" cy="431052"/>
          </a:xfrm>
          <a:prstGeom prst="curvedConnector3">
            <a:avLst>
              <a:gd name="adj1" fmla="val 3708827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78" grpId="0"/>
      <p:bldP spid="79" grpId="0"/>
      <p:bldP spid="80" grpId="0"/>
      <p:bldP spid="81" grpId="0"/>
      <p:bldP spid="82" grpId="0"/>
      <p:bldP spid="83" grpId="0"/>
      <p:bldP spid="1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Lexical analysis phase of a compiler.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 of digital circuit.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String matching.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Communication Protocol for information exchange.</a:t>
            </a:r>
          </a:p>
        </p:txBody>
      </p:sp>
    </p:spTree>
    <p:extLst>
      <p:ext uri="{BB962C8B-B14F-4D97-AF65-F5344CB8AC3E}">
        <p14:creationId xmlns:p14="http://schemas.microsoft.com/office/powerpoint/2010/main" val="31875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string with next to last symbol as 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5753100" y="25146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2514600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5753100" y="40927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4092762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3" idx="6"/>
            <a:endCxn id="24" idx="2"/>
          </p:cNvCxnSpPr>
          <p:nvPr/>
        </p:nvCxnSpPr>
        <p:spPr>
          <a:xfrm>
            <a:off x="3314700" y="3657600"/>
            <a:ext cx="9525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2"/>
          </p:cNvCxnSpPr>
          <p:nvPr/>
        </p:nvCxnSpPr>
        <p:spPr>
          <a:xfrm>
            <a:off x="2095500" y="36576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7"/>
            <a:endCxn id="25" idx="2"/>
          </p:cNvCxnSpPr>
          <p:nvPr/>
        </p:nvCxnSpPr>
        <p:spPr>
          <a:xfrm flipV="1">
            <a:off x="4787526" y="2819400"/>
            <a:ext cx="965574" cy="62267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5"/>
            <a:endCxn id="26" idx="2"/>
          </p:cNvCxnSpPr>
          <p:nvPr/>
        </p:nvCxnSpPr>
        <p:spPr>
          <a:xfrm>
            <a:off x="4787526" y="3873126"/>
            <a:ext cx="965574" cy="52443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1"/>
            <a:endCxn id="23" idx="7"/>
          </p:cNvCxnSpPr>
          <p:nvPr/>
        </p:nvCxnSpPr>
        <p:spPr>
          <a:xfrm rot="5400000" flipH="1" flipV="1">
            <a:off x="3009900" y="32265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5" idx="1"/>
            <a:endCxn id="25" idx="7"/>
          </p:cNvCxnSpPr>
          <p:nvPr/>
        </p:nvCxnSpPr>
        <p:spPr>
          <a:xfrm rot="5400000" flipH="1" flipV="1">
            <a:off x="6057900" y="2388348"/>
            <a:ext cx="12700" cy="431052"/>
          </a:xfrm>
          <a:prstGeom prst="curvedConnector3">
            <a:avLst>
              <a:gd name="adj1" fmla="val 483235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4856256" y="3623467"/>
            <a:ext cx="650688" cy="1270374"/>
          </a:xfrm>
          <a:prstGeom prst="curvedConnector3">
            <a:avLst>
              <a:gd name="adj1" fmla="val -2811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6" idx="4"/>
            <a:endCxn id="23" idx="4"/>
          </p:cNvCxnSpPr>
          <p:nvPr/>
        </p:nvCxnSpPr>
        <p:spPr>
          <a:xfrm rot="5400000" flipH="1">
            <a:off x="4163919" y="2808381"/>
            <a:ext cx="739962" cy="3048000"/>
          </a:xfrm>
          <a:prstGeom prst="curvedConnector3">
            <a:avLst>
              <a:gd name="adj1" fmla="val -69056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4"/>
            <a:endCxn id="26" idx="0"/>
          </p:cNvCxnSpPr>
          <p:nvPr/>
        </p:nvCxnSpPr>
        <p:spPr>
          <a:xfrm>
            <a:off x="6057900" y="3124200"/>
            <a:ext cx="0" cy="96856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43300" y="3335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65407" y="2362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70414" y="2771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95440" y="37628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Oval 39"/>
          <p:cNvSpPr/>
          <p:nvPr/>
        </p:nvSpPr>
        <p:spPr>
          <a:xfrm>
            <a:off x="5829300" y="4168962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5829300" y="25908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13407" y="16224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250" y="336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32290" y="4340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23470" y="4866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59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6" grpId="0"/>
      <p:bldP spid="37" grpId="0"/>
      <p:bldP spid="38" grpId="0"/>
      <p:bldP spid="39" grpId="0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strings ending with 10.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3352800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3528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605158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80" y="3352800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3" idx="6"/>
            <a:endCxn id="24" idx="2"/>
          </p:cNvCxnSpPr>
          <p:nvPr/>
        </p:nvCxnSpPr>
        <p:spPr>
          <a:xfrm>
            <a:off x="3314700" y="3657600"/>
            <a:ext cx="9525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2"/>
          </p:cNvCxnSpPr>
          <p:nvPr/>
        </p:nvCxnSpPr>
        <p:spPr>
          <a:xfrm>
            <a:off x="2095500" y="36576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3" idx="1"/>
            <a:endCxn id="23" idx="7"/>
          </p:cNvCxnSpPr>
          <p:nvPr/>
        </p:nvCxnSpPr>
        <p:spPr>
          <a:xfrm rot="5400000" flipH="1" flipV="1">
            <a:off x="3009900" y="32265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5" idx="4"/>
            <a:endCxn id="23" idx="4"/>
          </p:cNvCxnSpPr>
          <p:nvPr/>
        </p:nvCxnSpPr>
        <p:spPr>
          <a:xfrm rot="5400000">
            <a:off x="4683140" y="2289160"/>
            <a:ext cx="12700" cy="3346480"/>
          </a:xfrm>
          <a:prstGeom prst="curvedConnector3">
            <a:avLst>
              <a:gd name="adj1" fmla="val 582353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43300" y="3335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65407" y="2362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1157" y="2280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6127780" y="34290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19697" y="27882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35457" y="4350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13347" y="3848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Curved Connector 45"/>
          <p:cNvCxnSpPr>
            <a:stCxn id="24" idx="1"/>
            <a:endCxn id="24" idx="7"/>
          </p:cNvCxnSpPr>
          <p:nvPr/>
        </p:nvCxnSpPr>
        <p:spPr>
          <a:xfrm rot="5400000" flipH="1" flipV="1">
            <a:off x="4572000" y="3226548"/>
            <a:ext cx="12700" cy="431052"/>
          </a:xfrm>
          <a:prstGeom prst="curvedConnector3">
            <a:avLst>
              <a:gd name="adj1" fmla="val 64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4" idx="7"/>
            <a:endCxn id="25" idx="1"/>
          </p:cNvCxnSpPr>
          <p:nvPr/>
        </p:nvCxnSpPr>
        <p:spPr>
          <a:xfrm rot="5400000" flipH="1" flipV="1">
            <a:off x="5464190" y="2765410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25" idx="3"/>
            <a:endCxn id="24" idx="5"/>
          </p:cNvCxnSpPr>
          <p:nvPr/>
        </p:nvCxnSpPr>
        <p:spPr>
          <a:xfrm rot="5400000">
            <a:off x="5464190" y="3196462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24" grpId="0" animBg="1"/>
      <p:bldP spid="25" grpId="0" animBg="1"/>
      <p:bldP spid="36" grpId="0"/>
      <p:bldP spid="37" grpId="0"/>
      <p:bldP spid="38" grpId="0"/>
      <p:bldP spid="41" grpId="0" animBg="1"/>
      <p:bldP spid="42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Regular expressions &amp; Regular languages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Finite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Union, Intersection and Complement of Regular Languages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Non-Deterministic Finite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Conversion from NFA to 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^ - Non-Deterministic Finite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Conversion of NFA-^ to 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Kleene’s Theorem Part –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Finite Automata with Output (Moore machine, Mealy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Minimization of 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Moore machine &amp; Mealy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Pumping Lemma – Regular and Non Regular Languages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5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 Examples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string with number of 0’s and number of 1’s are odd</a:t>
            </a:r>
          </a:p>
        </p:txBody>
      </p:sp>
      <p:sp>
        <p:nvSpPr>
          <p:cNvPr id="4" name="Oval 3"/>
          <p:cNvSpPr/>
          <p:nvPr/>
        </p:nvSpPr>
        <p:spPr>
          <a:xfrm>
            <a:off x="5401559" y="23622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0</a:t>
            </a:r>
            <a:br>
              <a:rPr lang="en-IN" dirty="0"/>
            </a:br>
            <a:r>
              <a:rPr lang="en-IN" dirty="0"/>
              <a:t>even 1</a:t>
            </a:r>
          </a:p>
        </p:txBody>
      </p:sp>
      <p:cxnSp>
        <p:nvCxnSpPr>
          <p:cNvPr id="17" name="Straight Arrow Connector 16"/>
          <p:cNvCxnSpPr>
            <a:stCxn id="29" idx="7"/>
            <a:endCxn id="4" idx="1"/>
          </p:cNvCxnSpPr>
          <p:nvPr/>
        </p:nvCxnSpPr>
        <p:spPr>
          <a:xfrm>
            <a:off x="3200142" y="2518429"/>
            <a:ext cx="236880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401559" y="48006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even 1</a:t>
            </a:r>
            <a:br>
              <a:rPr lang="en-IN" dirty="0"/>
            </a:br>
            <a:r>
              <a:rPr lang="en-IN" dirty="0"/>
              <a:t>even 0</a:t>
            </a:r>
          </a:p>
        </p:txBody>
      </p:sp>
      <p:sp>
        <p:nvSpPr>
          <p:cNvPr id="28" name="Oval 27"/>
          <p:cNvSpPr/>
          <p:nvPr/>
        </p:nvSpPr>
        <p:spPr>
          <a:xfrm>
            <a:off x="2224530" y="48006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1</a:t>
            </a:r>
            <a:br>
              <a:rPr lang="en-IN" dirty="0"/>
            </a:br>
            <a:r>
              <a:rPr lang="en-IN" dirty="0"/>
              <a:t>even 0</a:t>
            </a:r>
          </a:p>
        </p:txBody>
      </p:sp>
      <p:sp>
        <p:nvSpPr>
          <p:cNvPr id="29" name="Oval 28"/>
          <p:cNvSpPr/>
          <p:nvPr/>
        </p:nvSpPr>
        <p:spPr>
          <a:xfrm>
            <a:off x="2224530" y="2362200"/>
            <a:ext cx="11430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0</a:t>
            </a:r>
            <a:br>
              <a:rPr lang="en-IN" dirty="0"/>
            </a:br>
            <a:r>
              <a:rPr lang="en-IN" dirty="0"/>
              <a:t>odd 1</a:t>
            </a:r>
          </a:p>
        </p:txBody>
      </p:sp>
      <p:sp>
        <p:nvSpPr>
          <p:cNvPr id="31" name="Oval 30"/>
          <p:cNvSpPr/>
          <p:nvPr/>
        </p:nvSpPr>
        <p:spPr>
          <a:xfrm>
            <a:off x="2338080" y="2461260"/>
            <a:ext cx="915901" cy="8686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/>
              <a:t> </a:t>
            </a:r>
            <a:endParaRPr lang="en-IN" dirty="0"/>
          </a:p>
        </p:txBody>
      </p:sp>
      <p:cxnSp>
        <p:nvCxnSpPr>
          <p:cNvPr id="32" name="Straight Arrow Connector 31"/>
          <p:cNvCxnSpPr>
            <a:endCxn id="29" idx="2"/>
          </p:cNvCxnSpPr>
          <p:nvPr/>
        </p:nvCxnSpPr>
        <p:spPr>
          <a:xfrm>
            <a:off x="1473840" y="2895599"/>
            <a:ext cx="750690" cy="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5"/>
            <a:endCxn id="27" idx="3"/>
          </p:cNvCxnSpPr>
          <p:nvPr/>
        </p:nvCxnSpPr>
        <p:spPr>
          <a:xfrm>
            <a:off x="3200142" y="5711171"/>
            <a:ext cx="236880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1"/>
            <a:endCxn id="29" idx="3"/>
          </p:cNvCxnSpPr>
          <p:nvPr/>
        </p:nvCxnSpPr>
        <p:spPr>
          <a:xfrm flipV="1">
            <a:off x="2391918" y="3272771"/>
            <a:ext cx="0" cy="168405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" idx="3"/>
            <a:endCxn id="27" idx="1"/>
          </p:cNvCxnSpPr>
          <p:nvPr/>
        </p:nvCxnSpPr>
        <p:spPr>
          <a:xfrm>
            <a:off x="5568947" y="3272771"/>
            <a:ext cx="0" cy="168405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9" idx="5"/>
            <a:endCxn id="28" idx="7"/>
          </p:cNvCxnSpPr>
          <p:nvPr/>
        </p:nvCxnSpPr>
        <p:spPr>
          <a:xfrm>
            <a:off x="3200142" y="3272771"/>
            <a:ext cx="0" cy="168405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7"/>
            <a:endCxn id="4" idx="5"/>
          </p:cNvCxnSpPr>
          <p:nvPr/>
        </p:nvCxnSpPr>
        <p:spPr>
          <a:xfrm flipV="1">
            <a:off x="6377171" y="3272771"/>
            <a:ext cx="0" cy="168405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" idx="3"/>
            <a:endCxn id="29" idx="5"/>
          </p:cNvCxnSpPr>
          <p:nvPr/>
        </p:nvCxnSpPr>
        <p:spPr>
          <a:xfrm flipH="1">
            <a:off x="3200142" y="3272771"/>
            <a:ext cx="236880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7" idx="1"/>
            <a:endCxn id="28" idx="7"/>
          </p:cNvCxnSpPr>
          <p:nvPr/>
        </p:nvCxnSpPr>
        <p:spPr>
          <a:xfrm flipH="1">
            <a:off x="3200142" y="4956829"/>
            <a:ext cx="236880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15813" y="393479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77370" y="393479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03260" y="393479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77171" y="393479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244460" y="2195759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248156" y="293890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45881" y="45701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48329" y="5341839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5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7" grpId="0" animBg="1"/>
      <p:bldP spid="28" grpId="0" animBg="1"/>
      <p:bldP spid="29" grpId="0" animBg="1"/>
      <p:bldP spid="31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 Examples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string ending in 10 or 11</a:t>
            </a:r>
          </a:p>
        </p:txBody>
      </p:sp>
      <p:sp>
        <p:nvSpPr>
          <p:cNvPr id="26" name="Oval 25"/>
          <p:cNvSpPr/>
          <p:nvPr/>
        </p:nvSpPr>
        <p:spPr>
          <a:xfrm>
            <a:off x="2438400" y="31242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30" name="Oval 29"/>
          <p:cNvSpPr/>
          <p:nvPr/>
        </p:nvSpPr>
        <p:spPr>
          <a:xfrm>
            <a:off x="4495800" y="31242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sp>
        <p:nvSpPr>
          <p:cNvPr id="33" name="Oval 32"/>
          <p:cNvSpPr/>
          <p:nvPr/>
        </p:nvSpPr>
        <p:spPr>
          <a:xfrm>
            <a:off x="6006786" y="168658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4" name="Oval 33"/>
          <p:cNvSpPr/>
          <p:nvPr/>
        </p:nvSpPr>
        <p:spPr>
          <a:xfrm>
            <a:off x="6096001" y="1773453"/>
            <a:ext cx="507371" cy="512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35" name="Oval 34"/>
          <p:cNvSpPr/>
          <p:nvPr/>
        </p:nvSpPr>
        <p:spPr>
          <a:xfrm>
            <a:off x="6006786" y="450598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sp>
        <p:nvSpPr>
          <p:cNvPr id="36" name="Oval 35"/>
          <p:cNvSpPr/>
          <p:nvPr/>
        </p:nvSpPr>
        <p:spPr>
          <a:xfrm>
            <a:off x="6096001" y="4592853"/>
            <a:ext cx="507371" cy="512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37" name="Straight Arrow Connector 36"/>
          <p:cNvCxnSpPr>
            <a:endCxn id="26" idx="2"/>
          </p:cNvCxnSpPr>
          <p:nvPr/>
        </p:nvCxnSpPr>
        <p:spPr>
          <a:xfrm>
            <a:off x="1828800" y="346710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6"/>
            <a:endCxn id="30" idx="2"/>
          </p:cNvCxnSpPr>
          <p:nvPr/>
        </p:nvCxnSpPr>
        <p:spPr>
          <a:xfrm>
            <a:off x="3124200" y="3467100"/>
            <a:ext cx="1371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7"/>
            <a:endCxn id="33" idx="3"/>
          </p:cNvCxnSpPr>
          <p:nvPr/>
        </p:nvCxnSpPr>
        <p:spPr>
          <a:xfrm flipV="1">
            <a:off x="5081167" y="2271952"/>
            <a:ext cx="1026052" cy="9526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5"/>
            <a:endCxn id="35" idx="1"/>
          </p:cNvCxnSpPr>
          <p:nvPr/>
        </p:nvCxnSpPr>
        <p:spPr>
          <a:xfrm>
            <a:off x="5081167" y="3709567"/>
            <a:ext cx="1026052" cy="89685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4"/>
            <a:endCxn id="35" idx="0"/>
          </p:cNvCxnSpPr>
          <p:nvPr/>
        </p:nvCxnSpPr>
        <p:spPr>
          <a:xfrm>
            <a:off x="6349686" y="2372385"/>
            <a:ext cx="0" cy="2133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 flipH="1">
            <a:off x="3863381" y="2833939"/>
            <a:ext cx="1381785" cy="3083452"/>
          </a:xfrm>
          <a:prstGeom prst="curvedConnector3">
            <a:avLst>
              <a:gd name="adj1" fmla="val -23812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35" idx="2"/>
            <a:endCxn id="30" idx="4"/>
          </p:cNvCxnSpPr>
          <p:nvPr/>
        </p:nvCxnSpPr>
        <p:spPr>
          <a:xfrm rot="10800000">
            <a:off x="4838700" y="3810001"/>
            <a:ext cx="1168086" cy="1038885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31588" y="30480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39115" y="249105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34831" y="379264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30031" y="41910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10831" y="488846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49685" y="321839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57" name="Curved Connector 56"/>
          <p:cNvCxnSpPr>
            <a:stCxn id="26" idx="1"/>
            <a:endCxn id="26" idx="7"/>
          </p:cNvCxnSpPr>
          <p:nvPr/>
        </p:nvCxnSpPr>
        <p:spPr>
          <a:xfrm rot="5400000" flipH="1" flipV="1">
            <a:off x="2781300" y="298216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33" idx="6"/>
            <a:endCxn id="33" idx="0"/>
          </p:cNvCxnSpPr>
          <p:nvPr/>
        </p:nvCxnSpPr>
        <p:spPr>
          <a:xfrm flipH="1" flipV="1">
            <a:off x="6349686" y="1686585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641215" y="22098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10400" y="12192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18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49" grpId="0"/>
      <p:bldP spid="50" grpId="0"/>
      <p:bldP spid="51" grpId="0"/>
      <p:bldP spid="52" grpId="0"/>
      <p:bldP spid="54" grpId="0"/>
      <p:bldP spid="55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 Examples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string corresponding to Regular expression {00}*{11}*</a:t>
            </a:r>
          </a:p>
        </p:txBody>
      </p:sp>
      <p:sp>
        <p:nvSpPr>
          <p:cNvPr id="26" name="Oval 25"/>
          <p:cNvSpPr/>
          <p:nvPr/>
        </p:nvSpPr>
        <p:spPr>
          <a:xfrm>
            <a:off x="2955835" y="232993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sp>
        <p:nvSpPr>
          <p:cNvPr id="30" name="Oval 29"/>
          <p:cNvSpPr/>
          <p:nvPr/>
        </p:nvSpPr>
        <p:spPr>
          <a:xfrm>
            <a:off x="4343400" y="404836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3" name="Oval 32"/>
          <p:cNvSpPr/>
          <p:nvPr/>
        </p:nvSpPr>
        <p:spPr>
          <a:xfrm>
            <a:off x="1815331" y="404836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34" name="Oval 33"/>
          <p:cNvSpPr/>
          <p:nvPr/>
        </p:nvSpPr>
        <p:spPr>
          <a:xfrm>
            <a:off x="1904546" y="4135232"/>
            <a:ext cx="507371" cy="512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35" name="Oval 34"/>
          <p:cNvSpPr/>
          <p:nvPr/>
        </p:nvSpPr>
        <p:spPr>
          <a:xfrm>
            <a:off x="6692586" y="404836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E</a:t>
            </a:r>
          </a:p>
        </p:txBody>
      </p:sp>
      <p:sp>
        <p:nvSpPr>
          <p:cNvPr id="36" name="Oval 35"/>
          <p:cNvSpPr/>
          <p:nvPr/>
        </p:nvSpPr>
        <p:spPr>
          <a:xfrm>
            <a:off x="6781801" y="4135232"/>
            <a:ext cx="507371" cy="512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3327687" y="401929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81800" y="311250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Oval 27"/>
          <p:cNvSpPr/>
          <p:nvPr/>
        </p:nvSpPr>
        <p:spPr>
          <a:xfrm>
            <a:off x="5867400" y="232993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42" name="Straight Arrow Connector 41"/>
          <p:cNvCxnSpPr>
            <a:endCxn id="33" idx="2"/>
          </p:cNvCxnSpPr>
          <p:nvPr/>
        </p:nvCxnSpPr>
        <p:spPr>
          <a:xfrm>
            <a:off x="1250793" y="4391264"/>
            <a:ext cx="564538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6"/>
            <a:endCxn id="30" idx="2"/>
          </p:cNvCxnSpPr>
          <p:nvPr/>
        </p:nvCxnSpPr>
        <p:spPr>
          <a:xfrm>
            <a:off x="2501131" y="4391264"/>
            <a:ext cx="184226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6"/>
            <a:endCxn id="28" idx="2"/>
          </p:cNvCxnSpPr>
          <p:nvPr/>
        </p:nvCxnSpPr>
        <p:spPr>
          <a:xfrm>
            <a:off x="3641635" y="2672834"/>
            <a:ext cx="222576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0"/>
            <a:endCxn id="28" idx="3"/>
          </p:cNvCxnSpPr>
          <p:nvPr/>
        </p:nvCxnSpPr>
        <p:spPr>
          <a:xfrm flipV="1">
            <a:off x="4686300" y="2915301"/>
            <a:ext cx="1281533" cy="113306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5" idx="0"/>
            <a:endCxn id="28" idx="5"/>
          </p:cNvCxnSpPr>
          <p:nvPr/>
        </p:nvCxnSpPr>
        <p:spPr>
          <a:xfrm flipH="1" flipV="1">
            <a:off x="6452767" y="2915301"/>
            <a:ext cx="582719" cy="113306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3" idx="0"/>
            <a:endCxn id="26" idx="2"/>
          </p:cNvCxnSpPr>
          <p:nvPr/>
        </p:nvCxnSpPr>
        <p:spPr>
          <a:xfrm rot="5400000" flipH="1" flipV="1">
            <a:off x="1869268" y="2961797"/>
            <a:ext cx="1375530" cy="797604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6" idx="4"/>
            <a:endCxn id="33" idx="6"/>
          </p:cNvCxnSpPr>
          <p:nvPr/>
        </p:nvCxnSpPr>
        <p:spPr>
          <a:xfrm rot="5400000">
            <a:off x="2212168" y="3304697"/>
            <a:ext cx="1375530" cy="797604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28" idx="0"/>
            <a:endCxn id="28" idx="6"/>
          </p:cNvCxnSpPr>
          <p:nvPr/>
        </p:nvCxnSpPr>
        <p:spPr>
          <a:xfrm rot="16200000" flipH="1">
            <a:off x="6210300" y="2329934"/>
            <a:ext cx="342900" cy="342900"/>
          </a:xfrm>
          <a:prstGeom prst="curvedConnector4">
            <a:avLst>
              <a:gd name="adj1" fmla="val -66667"/>
              <a:gd name="adj2" fmla="val 260138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30" idx="7"/>
            <a:endCxn id="35" idx="1"/>
          </p:cNvCxnSpPr>
          <p:nvPr/>
        </p:nvCxnSpPr>
        <p:spPr>
          <a:xfrm rot="5400000" flipH="1" flipV="1">
            <a:off x="5860893" y="3216671"/>
            <a:ext cx="12700" cy="1864252"/>
          </a:xfrm>
          <a:prstGeom prst="curvedConnector3">
            <a:avLst>
              <a:gd name="adj1" fmla="val 259081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35" idx="3"/>
            <a:endCxn id="30" idx="5"/>
          </p:cNvCxnSpPr>
          <p:nvPr/>
        </p:nvCxnSpPr>
        <p:spPr>
          <a:xfrm rot="5400000">
            <a:off x="5860893" y="3701605"/>
            <a:ext cx="12700" cy="1864252"/>
          </a:xfrm>
          <a:prstGeom prst="curvedConnector3">
            <a:avLst>
              <a:gd name="adj1" fmla="val 259081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439239" y="231671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04186" y="34672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04186" y="4616493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29200" y="321206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218837" y="344066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29631" y="311067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95400" y="1862797"/>
            <a:ext cx="59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0,1</a:t>
            </a:r>
          </a:p>
        </p:txBody>
      </p:sp>
    </p:spTree>
    <p:extLst>
      <p:ext uri="{BB962C8B-B14F-4D97-AF65-F5344CB8AC3E}">
        <p14:creationId xmlns:p14="http://schemas.microsoft.com/office/powerpoint/2010/main" val="1418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50" grpId="0"/>
      <p:bldP spid="51" grpId="0"/>
      <p:bldP spid="28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 Examples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(</a:t>
            </a:r>
            <a:r>
              <a:rPr lang="en-IN" dirty="0" err="1"/>
              <a:t>a+b</a:t>
            </a:r>
            <a:r>
              <a:rPr lang="en-IN" dirty="0"/>
              <a:t>)*</a:t>
            </a:r>
            <a:r>
              <a:rPr lang="en-IN" dirty="0" err="1"/>
              <a:t>baaa</a:t>
            </a:r>
            <a:endParaRPr lang="en-IN" dirty="0"/>
          </a:p>
        </p:txBody>
      </p:sp>
      <p:sp>
        <p:nvSpPr>
          <p:cNvPr id="26" name="Oval 25"/>
          <p:cNvSpPr/>
          <p:nvPr/>
        </p:nvSpPr>
        <p:spPr>
          <a:xfrm>
            <a:off x="2514600" y="300950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30" name="Oval 29"/>
          <p:cNvSpPr/>
          <p:nvPr/>
        </p:nvSpPr>
        <p:spPr>
          <a:xfrm>
            <a:off x="5814791" y="301377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5" name="Oval 34"/>
          <p:cNvSpPr/>
          <p:nvPr/>
        </p:nvSpPr>
        <p:spPr>
          <a:xfrm>
            <a:off x="3339786" y="481078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E</a:t>
            </a:r>
          </a:p>
        </p:txBody>
      </p:sp>
      <p:sp>
        <p:nvSpPr>
          <p:cNvPr id="36" name="Oval 35"/>
          <p:cNvSpPr/>
          <p:nvPr/>
        </p:nvSpPr>
        <p:spPr>
          <a:xfrm>
            <a:off x="3429001" y="4897653"/>
            <a:ext cx="507371" cy="5120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28" name="Oval 27"/>
          <p:cNvSpPr/>
          <p:nvPr/>
        </p:nvSpPr>
        <p:spPr>
          <a:xfrm>
            <a:off x="4229100" y="20574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42" name="Straight Arrow Connector 41"/>
          <p:cNvCxnSpPr>
            <a:endCxn id="26" idx="2"/>
          </p:cNvCxnSpPr>
          <p:nvPr/>
        </p:nvCxnSpPr>
        <p:spPr>
          <a:xfrm>
            <a:off x="1752600" y="3352407"/>
            <a:ext cx="762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33213" y="406570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1" name="Oval 30"/>
          <p:cNvSpPr/>
          <p:nvPr/>
        </p:nvSpPr>
        <p:spPr>
          <a:xfrm>
            <a:off x="5271825" y="481078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37" name="Curved Connector 36"/>
          <p:cNvCxnSpPr>
            <a:stCxn id="26" idx="1"/>
            <a:endCxn id="26" idx="7"/>
          </p:cNvCxnSpPr>
          <p:nvPr/>
        </p:nvCxnSpPr>
        <p:spPr>
          <a:xfrm rot="5400000" flipH="1" flipV="1">
            <a:off x="2857500" y="2867473"/>
            <a:ext cx="12700" cy="484934"/>
          </a:xfrm>
          <a:prstGeom prst="curvedConnector3">
            <a:avLst>
              <a:gd name="adj1" fmla="val 5188748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2"/>
            <a:endCxn id="28" idx="5"/>
          </p:cNvCxnSpPr>
          <p:nvPr/>
        </p:nvCxnSpPr>
        <p:spPr>
          <a:xfrm rot="10800000">
            <a:off x="4814467" y="2642768"/>
            <a:ext cx="1000324" cy="713905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8" idx="6"/>
            <a:endCxn id="30" idx="1"/>
          </p:cNvCxnSpPr>
          <p:nvPr/>
        </p:nvCxnSpPr>
        <p:spPr>
          <a:xfrm>
            <a:off x="4914900" y="2400300"/>
            <a:ext cx="1000324" cy="713905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6" idx="6"/>
            <a:endCxn id="28" idx="2"/>
          </p:cNvCxnSpPr>
          <p:nvPr/>
        </p:nvCxnSpPr>
        <p:spPr>
          <a:xfrm flipV="1">
            <a:off x="3200400" y="2400300"/>
            <a:ext cx="1028700" cy="95210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0"/>
            <a:endCxn id="28" idx="3"/>
          </p:cNvCxnSpPr>
          <p:nvPr/>
        </p:nvCxnSpPr>
        <p:spPr>
          <a:xfrm flipV="1">
            <a:off x="3682686" y="2642767"/>
            <a:ext cx="646847" cy="2168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0"/>
            <a:endCxn id="28" idx="4"/>
          </p:cNvCxnSpPr>
          <p:nvPr/>
        </p:nvCxnSpPr>
        <p:spPr>
          <a:xfrm flipH="1" flipV="1">
            <a:off x="4572000" y="2743200"/>
            <a:ext cx="1042725" cy="20675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1"/>
            <a:endCxn id="26" idx="4"/>
          </p:cNvCxnSpPr>
          <p:nvPr/>
        </p:nvCxnSpPr>
        <p:spPr>
          <a:xfrm flipH="1" flipV="1">
            <a:off x="2857500" y="3695307"/>
            <a:ext cx="582719" cy="12159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1" idx="2"/>
            <a:endCxn id="35" idx="6"/>
          </p:cNvCxnSpPr>
          <p:nvPr/>
        </p:nvCxnSpPr>
        <p:spPr>
          <a:xfrm flipH="1">
            <a:off x="4025586" y="5153685"/>
            <a:ext cx="124623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0" idx="4"/>
            <a:endCxn id="31" idx="7"/>
          </p:cNvCxnSpPr>
          <p:nvPr/>
        </p:nvCxnSpPr>
        <p:spPr>
          <a:xfrm flipH="1">
            <a:off x="5857192" y="3699572"/>
            <a:ext cx="300499" cy="12116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1631" y="213360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33458" y="477113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93761" y="406570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9940" y="220500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448077" y="261597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06102" y="116862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28991" y="290310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79910" y="363769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93540" y="365659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4565650" y="1928263"/>
            <a:ext cx="12700" cy="484934"/>
          </a:xfrm>
          <a:prstGeom prst="curvedConnector3">
            <a:avLst>
              <a:gd name="adj1" fmla="val 5188748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8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30" grpId="0" animBg="1"/>
      <p:bldP spid="35" grpId="0" animBg="1"/>
      <p:bldP spid="36" grpId="0" animBg="1"/>
      <p:bldP spid="28" grpId="0" animBg="1"/>
      <p:bldP spid="80" grpId="0"/>
      <p:bldP spid="31" grpId="0" animBg="1"/>
      <p:bldP spid="62" grpId="0"/>
      <p:bldP spid="63" grpId="0"/>
      <p:bldP spid="64" grpId="0"/>
      <p:bldP spid="66" grpId="0"/>
      <p:bldP spid="67" grpId="0"/>
      <p:bldP spid="68" grpId="0"/>
      <p:bldP spid="70" grpId="0"/>
      <p:bldP spid="71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Extended Transition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dirty="0"/>
                  <a:t> for 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r="-487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Finite Automata. We define the function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indent="0" algn="just">
                  <a:buNone/>
                </a:pPr>
                <a:r>
                  <a:rPr lang="en-US" dirty="0"/>
                  <a:t>as follows:</a:t>
                </a:r>
              </a:p>
              <a:p>
                <a:pPr marL="857250" lvl="1" indent="-457200" algn="just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:pPr marL="857250" lvl="1" indent="-457200" algn="just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3" t="-228" r="-90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1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1278" b="-33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𝑎𝑏𝑐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209800" y="13716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371600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505200" y="13716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371600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800600" y="13716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371600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6096000" y="13716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71600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7" idx="6"/>
            <a:endCxn id="10" idx="2"/>
          </p:cNvCxnSpPr>
          <p:nvPr/>
        </p:nvCxnSpPr>
        <p:spPr>
          <a:xfrm>
            <a:off x="2819400" y="1676400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12" idx="2"/>
          </p:cNvCxnSpPr>
          <p:nvPr/>
        </p:nvCxnSpPr>
        <p:spPr>
          <a:xfrm>
            <a:off x="4114800" y="1676400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6"/>
            <a:endCxn id="14" idx="2"/>
          </p:cNvCxnSpPr>
          <p:nvPr/>
        </p:nvCxnSpPr>
        <p:spPr>
          <a:xfrm>
            <a:off x="5410200" y="1676400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84950" y="13589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89550" y="13070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94150" y="12816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/>
            </p:nvGraphicFramePr>
            <p:xfrm>
              <a:off x="2689350" y="260096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161135"/>
                  </p:ext>
                </p:extLst>
              </p:nvPr>
            </p:nvGraphicFramePr>
            <p:xfrm>
              <a:off x="2689350" y="260096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r="-333152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/>
            </p:nvGraphicFramePr>
            <p:xfrm>
              <a:off x="2689350" y="29133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592595"/>
                  </p:ext>
                </p:extLst>
              </p:nvPr>
            </p:nvGraphicFramePr>
            <p:xfrm>
              <a:off x="2689350" y="29133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/>
            </p:nvGraphicFramePr>
            <p:xfrm>
              <a:off x="2689350" y="32791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,⋀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265356"/>
                  </p:ext>
                </p:extLst>
              </p:nvPr>
            </p:nvGraphicFramePr>
            <p:xfrm>
              <a:off x="2689350" y="32791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112338"/>
                  </p:ext>
                </p:extLst>
              </p:nvPr>
            </p:nvGraphicFramePr>
            <p:xfrm>
              <a:off x="2689350" y="36499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,⋀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112338"/>
                  </p:ext>
                </p:extLst>
              </p:nvPr>
            </p:nvGraphicFramePr>
            <p:xfrm>
              <a:off x="2689350" y="36499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163658"/>
                  </p:ext>
                </p:extLst>
              </p:nvPr>
            </p:nvGraphicFramePr>
            <p:xfrm>
              <a:off x="2689350" y="40157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163658"/>
                  </p:ext>
                </p:extLst>
              </p:nvPr>
            </p:nvGraphicFramePr>
            <p:xfrm>
              <a:off x="2689350" y="40157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/>
            </p:nvGraphicFramePr>
            <p:xfrm>
              <a:off x="2689350" y="43865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323441"/>
                  </p:ext>
                </p:extLst>
              </p:nvPr>
            </p:nvGraphicFramePr>
            <p:xfrm>
              <a:off x="2689350" y="43865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68000" r="-1126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41563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/>
              <p:cNvGraphicFramePr>
                <a:graphicFrameLocks noGrp="1"/>
              </p:cNvGraphicFramePr>
              <p:nvPr/>
            </p:nvGraphicFramePr>
            <p:xfrm>
              <a:off x="2699000" y="47523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956644"/>
                  </p:ext>
                </p:extLst>
              </p:nvPr>
            </p:nvGraphicFramePr>
            <p:xfrm>
              <a:off x="2699000" y="47523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368000" r="-112800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41489" b="-112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/>
              <p:cNvGraphicFramePr>
                <a:graphicFrameLocks noGrp="1"/>
              </p:cNvGraphicFramePr>
              <p:nvPr/>
            </p:nvGraphicFramePr>
            <p:xfrm>
              <a:off x="2699000" y="50596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539543"/>
                  </p:ext>
                </p:extLst>
              </p:nvPr>
            </p:nvGraphicFramePr>
            <p:xfrm>
              <a:off x="2699000" y="50596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/>
                    <a:gridCol w="304800"/>
                    <a:gridCol w="3429001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l="-368000" r="-112800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l="-4148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5" name="Straight Connector 4"/>
          <p:cNvCxnSpPr/>
          <p:nvPr/>
        </p:nvCxnSpPr>
        <p:spPr>
          <a:xfrm>
            <a:off x="4887108" y="4001226"/>
            <a:ext cx="7843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69392" y="4376058"/>
            <a:ext cx="631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19600" y="4767942"/>
            <a:ext cx="76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00530" y="5137693"/>
            <a:ext cx="76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48718"/>
                  </p:ext>
                </p:extLst>
              </p:nvPr>
            </p:nvGraphicFramePr>
            <p:xfrm>
              <a:off x="190500" y="5544248"/>
              <a:ext cx="3429794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8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71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ctr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ctr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48718"/>
                  </p:ext>
                </p:extLst>
              </p:nvPr>
            </p:nvGraphicFramePr>
            <p:xfrm>
              <a:off x="190500" y="5544248"/>
              <a:ext cx="3429794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82693"/>
                    <a:gridCol w="1947101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6"/>
                          <a:stretch>
                            <a:fillRect l="-412" t="-1515" r="-132510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6"/>
                          <a:stretch>
                            <a:fillRect l="-76250" t="-1515" r="-625" b="-11363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6"/>
                          <a:stretch>
                            <a:fillRect l="-412" t="-103077" r="-13251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6"/>
                          <a:stretch>
                            <a:fillRect l="-76250" t="-103077" r="-625" b="-153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6172200" y="145440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24000" y="1705428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Exercise</m:t>
                      </m:r>
                      <m:r>
                        <a:rPr lang="en-US" b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following FA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13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02224" y="168088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224" y="1680881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397624" y="168088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624" y="1680881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693024" y="168088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24" y="1680881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7" idx="6"/>
            <a:endCxn id="10" idx="2"/>
          </p:cNvCxnSpPr>
          <p:nvPr/>
        </p:nvCxnSpPr>
        <p:spPr>
          <a:xfrm>
            <a:off x="2711824" y="1985681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12" idx="2"/>
          </p:cNvCxnSpPr>
          <p:nvPr/>
        </p:nvCxnSpPr>
        <p:spPr>
          <a:xfrm>
            <a:off x="4007224" y="1985681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81974" y="16163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6574" y="159094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4308000" y="2595281"/>
              <a:ext cx="4395926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64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5399948"/>
                  </p:ext>
                </p:extLst>
              </p:nvPr>
            </p:nvGraphicFramePr>
            <p:xfrm>
              <a:off x="4308000" y="2595281"/>
              <a:ext cx="4395926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/>
                    <a:gridCol w="2916471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12" t="-1515" r="-197942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0939" t="-1515" r="-418" b="-11363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12" t="-103077" r="-197942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0939" t="-103077" r="-418" b="-153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Oval 12"/>
          <p:cNvSpPr/>
          <p:nvPr/>
        </p:nvSpPr>
        <p:spPr>
          <a:xfrm>
            <a:off x="4769224" y="1757081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16424" y="2014709"/>
            <a:ext cx="6858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79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by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FA.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accepted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If string is not accepted, we can say it is </a:t>
                </a:r>
                <a:r>
                  <a:rPr lang="en-US" dirty="0">
                    <a:solidFill>
                      <a:schemeClr val="tx2"/>
                    </a:solidFill>
                  </a:rPr>
                  <a:t>rejected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The language accepted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or the language recognized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is the set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𝑎𝑐𝑐𝑒𝑝𝑡𝑒𝑑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If 𝐿 is any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accepted or recognized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3" t="-228" r="-90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962400" y="44958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38600" y="45720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>
            <a:off x="3505200" y="4800600"/>
            <a:ext cx="4572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7"/>
            <a:endCxn id="4" idx="5"/>
          </p:cNvCxnSpPr>
          <p:nvPr/>
        </p:nvCxnSpPr>
        <p:spPr>
          <a:xfrm rot="16200000" flipH="1">
            <a:off x="4267200" y="4800600"/>
            <a:ext cx="431052" cy="12700"/>
          </a:xfrm>
          <a:prstGeom prst="curvedConnector5">
            <a:avLst>
              <a:gd name="adj1" fmla="val -53033"/>
              <a:gd name="adj2" fmla="val 5897055"/>
              <a:gd name="adj3" fmla="val 153033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4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b="1" dirty="0"/>
              <a:t>Union, Intersection &amp; Complement of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accepts languages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an FA defined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indent="0" algn="just">
                  <a:buNone/>
                </a:pPr>
                <a:r>
                  <a:rPr lang="en-US" dirty="0"/>
                  <a:t>and the transition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by the formula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indent="0" algn="just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marL="800100" indent="-457200" algn="just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b="0" dirty="0"/>
              </a:p>
              <a:p>
                <a:pPr marL="800100" indent="-457200" algn="just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dirty="0"/>
              </a:p>
              <a:p>
                <a:pPr marL="800100" indent="-457200" algn="just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∉ 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63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763000" cy="5334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Draw Finite Automata for following languages: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L1={x/x 00 is not substring of x, x ∈ {0,1}*}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L2={x/x ends with 01, x ∈ {0,1}*}</a:t>
                </a:r>
              </a:p>
              <a:p>
                <a:pPr marL="0" indent="0">
                  <a:buNone/>
                </a:pPr>
                <a:r>
                  <a:rPr lang="en-US" sz="2200" dirty="0"/>
                  <a:t>Draw FA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763000" cy="5334000"/>
              </a:xfrm>
              <a:blipFill rotWithShape="0">
                <a:blip r:embed="rId2"/>
                <a:stretch>
                  <a:fillRect l="-904" t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685800" y="421789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217898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2247900" y="421789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217898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3657600" y="421789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217898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166140" y="4522698"/>
            <a:ext cx="521208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 flipH="1" flipV="1">
            <a:off x="963706" y="4105093"/>
            <a:ext cx="12700" cy="431052"/>
          </a:xfrm>
          <a:prstGeom prst="curvedConnector3">
            <a:avLst>
              <a:gd name="adj1" fmla="val 451470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826" y="3679258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107" y="3227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4023" y="46491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2324100" y="429409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24194" y="32103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0" y="4200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8" name="Curved Connector 17"/>
          <p:cNvCxnSpPr>
            <a:stCxn id="5" idx="3"/>
            <a:endCxn id="4" idx="5"/>
          </p:cNvCxnSpPr>
          <p:nvPr/>
        </p:nvCxnSpPr>
        <p:spPr>
          <a:xfrm rot="5400000">
            <a:off x="1771650" y="4172700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6" idx="1"/>
            <a:endCxn id="6" idx="7"/>
          </p:cNvCxnSpPr>
          <p:nvPr/>
        </p:nvCxnSpPr>
        <p:spPr>
          <a:xfrm rot="5400000" flipH="1" flipV="1">
            <a:off x="3962400" y="4091646"/>
            <a:ext cx="12700" cy="431052"/>
          </a:xfrm>
          <a:prstGeom prst="curvedConnector3">
            <a:avLst>
              <a:gd name="adj1" fmla="val 5540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4" idx="7"/>
            <a:endCxn id="5" idx="1"/>
          </p:cNvCxnSpPr>
          <p:nvPr/>
        </p:nvCxnSpPr>
        <p:spPr>
          <a:xfrm rot="5400000" flipH="1" flipV="1">
            <a:off x="1771650" y="3741648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62000" y="429409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31" name="Curved Connector 30"/>
          <p:cNvCxnSpPr>
            <a:stCxn id="5" idx="6"/>
            <a:endCxn id="6" idx="2"/>
          </p:cNvCxnSpPr>
          <p:nvPr/>
        </p:nvCxnSpPr>
        <p:spPr>
          <a:xfrm>
            <a:off x="2857500" y="4522698"/>
            <a:ext cx="800100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5334000" y="420099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200990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6896100" y="420099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4200990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8305800" y="420099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200990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4724400" y="4505790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6" idx="1"/>
            <a:endCxn id="36" idx="7"/>
          </p:cNvCxnSpPr>
          <p:nvPr/>
        </p:nvCxnSpPr>
        <p:spPr>
          <a:xfrm rot="5400000" flipH="1" flipV="1">
            <a:off x="5638800" y="407473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15064" y="4150746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4307" y="321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50057" y="501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54907" y="4669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7" name="Curved Connector 46"/>
          <p:cNvCxnSpPr>
            <a:stCxn id="38" idx="4"/>
            <a:endCxn id="36" idx="5"/>
          </p:cNvCxnSpPr>
          <p:nvPr/>
        </p:nvCxnSpPr>
        <p:spPr>
          <a:xfrm rot="5400000" flipH="1">
            <a:off x="7187826" y="3387816"/>
            <a:ext cx="89274" cy="2756274"/>
          </a:xfrm>
          <a:prstGeom prst="curvedConnector3">
            <a:avLst>
              <a:gd name="adj1" fmla="val -69288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36" idx="6"/>
            <a:endCxn id="37" idx="2"/>
          </p:cNvCxnSpPr>
          <p:nvPr/>
        </p:nvCxnSpPr>
        <p:spPr>
          <a:xfrm>
            <a:off x="5943600" y="4505790"/>
            <a:ext cx="952500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82000" y="427719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51" name="Curved Connector 50"/>
          <p:cNvCxnSpPr>
            <a:stCxn id="37" idx="7"/>
            <a:endCxn id="38" idx="1"/>
          </p:cNvCxnSpPr>
          <p:nvPr/>
        </p:nvCxnSpPr>
        <p:spPr>
          <a:xfrm rot="5400000" flipH="1" flipV="1">
            <a:off x="7905750" y="3800940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38" idx="3"/>
            <a:endCxn id="37" idx="5"/>
          </p:cNvCxnSpPr>
          <p:nvPr/>
        </p:nvCxnSpPr>
        <p:spPr>
          <a:xfrm rot="5400000">
            <a:off x="7905750" y="4231992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5400000" flipH="1" flipV="1">
            <a:off x="7185910" y="4074738"/>
            <a:ext cx="12700" cy="431052"/>
          </a:xfrm>
          <a:prstGeom prst="curvedConnector3">
            <a:avLst>
              <a:gd name="adj1" fmla="val 5877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66726" y="3210390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761257" y="3625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33600" y="5354170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354170"/>
                <a:ext cx="76700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823747" y="5431858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47" y="5431858"/>
                <a:ext cx="76700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5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3" grpId="0"/>
      <p:bldP spid="14" grpId="0" animBg="1"/>
      <p:bldP spid="15" grpId="0"/>
      <p:bldP spid="16" grpId="0"/>
      <p:bldP spid="30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6" grpId="0"/>
      <p:bldP spid="50" grpId="0" animBg="1"/>
      <p:bldP spid="67" grpId="0"/>
      <p:bldP spid="68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39" b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4610100" cy="2543757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So,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Computing Transition Function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4610100" cy="2543757"/>
              </a:xfrm>
              <a:blipFill rotWithShape="0">
                <a:blip r:embed="rId3"/>
                <a:stretch>
                  <a:fillRect l="-1453" t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1929" y="3355107"/>
                <a:ext cx="43053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29" y="3355107"/>
                <a:ext cx="4305300" cy="474489"/>
              </a:xfrm>
              <a:prstGeom prst="rect">
                <a:avLst/>
              </a:prstGeom>
              <a:blipFill rotWithShape="0">
                <a:blip r:embed="rId4"/>
                <a:stretch>
                  <a:fillRect l="-14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14061" y="3771796"/>
                <a:ext cx="26527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61" y="3771796"/>
                <a:ext cx="265271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" y="4122824"/>
                <a:ext cx="43053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122824"/>
                <a:ext cx="4305300" cy="474489"/>
              </a:xfrm>
              <a:prstGeom prst="rect">
                <a:avLst/>
              </a:prstGeom>
              <a:blipFill rotWithShape="0">
                <a:blip r:embed="rId6"/>
                <a:stretch>
                  <a:fillRect l="-141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84081" y="4525973"/>
                <a:ext cx="26527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81" y="4525973"/>
                <a:ext cx="265271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778126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467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5626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117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7" name="Curved Connector 36"/>
          <p:cNvCxnSpPr/>
          <p:nvPr/>
        </p:nvCxnSpPr>
        <p:spPr>
          <a:xfrm rot="60000" flipV="1">
            <a:off x="45720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606136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841007"/>
            <a:ext cx="5265837" cy="15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36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3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1500" y="874922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874922"/>
                <a:ext cx="4406962" cy="474489"/>
              </a:xfrm>
              <a:prstGeom prst="rect">
                <a:avLst/>
              </a:prstGeom>
              <a:blipFill rotWithShape="0">
                <a:blip r:embed="rId3"/>
                <a:stretch>
                  <a:fillRect l="-277" b="-11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9470" y="1237494"/>
                <a:ext cx="276365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70" y="1237494"/>
                <a:ext cx="2763650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2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778126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467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5626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117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7239000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5781996" y="3710238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05688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6877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8458200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21326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5400000">
            <a:off x="8118048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45720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475475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5692722" y="349471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41914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5257800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36839" y="1553034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9" y="1553034"/>
                <a:ext cx="4406962" cy="474489"/>
              </a:xfrm>
              <a:prstGeom prst="rect">
                <a:avLst/>
              </a:prstGeom>
              <a:blipFill rotWithShape="0">
                <a:blip r:embed="rId14"/>
                <a:stretch>
                  <a:fillRect l="-138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012663" y="1954481"/>
                <a:ext cx="278599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63" y="1954481"/>
                <a:ext cx="2785998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23070" y="2264238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0" y="2264238"/>
                <a:ext cx="4406962" cy="474489"/>
              </a:xfrm>
              <a:prstGeom prst="rect">
                <a:avLst/>
              </a:prstGeom>
              <a:blipFill rotWithShape="0">
                <a:blip r:embed="rId16"/>
                <a:stretch>
                  <a:fillRect l="-277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989140" y="2648323"/>
                <a:ext cx="277971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40" y="2648323"/>
                <a:ext cx="2779712" cy="430887"/>
              </a:xfrm>
              <a:prstGeom prst="rect">
                <a:avLst/>
              </a:prstGeom>
              <a:blipFill rotWithShape="0">
                <a:blip r:embed="rId17"/>
                <a:stretch>
                  <a:fillRect b="-12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531518" y="2946187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8" y="2946187"/>
                <a:ext cx="4406962" cy="474489"/>
              </a:xfrm>
              <a:prstGeom prst="rect">
                <a:avLst/>
              </a:prstGeom>
              <a:blipFill rotWithShape="0">
                <a:blip r:embed="rId18"/>
                <a:stretch>
                  <a:fillRect l="-138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997588" y="3330935"/>
                <a:ext cx="277971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88" y="3330935"/>
                <a:ext cx="2779712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546032" y="3627875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2" y="3627875"/>
                <a:ext cx="4406962" cy="474489"/>
              </a:xfrm>
              <a:prstGeom prst="rect">
                <a:avLst/>
              </a:prstGeom>
              <a:blipFill rotWithShape="0">
                <a:blip r:embed="rId20"/>
                <a:stretch>
                  <a:fillRect l="-277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994684" y="4008743"/>
                <a:ext cx="277971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84" y="4008743"/>
                <a:ext cx="2779712" cy="430887"/>
              </a:xfrm>
              <a:prstGeom prst="rect">
                <a:avLst/>
              </a:prstGeom>
              <a:blipFill rotWithShape="0">
                <a:blip r:embed="rId21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546032" y="4310300"/>
                <a:ext cx="4406962" cy="47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2" y="4310300"/>
                <a:ext cx="4406962" cy="474489"/>
              </a:xfrm>
              <a:prstGeom prst="rect">
                <a:avLst/>
              </a:prstGeom>
              <a:blipFill rotWithShape="0">
                <a:blip r:embed="rId22"/>
                <a:stretch>
                  <a:fillRect l="-277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997588" y="4678325"/>
                <a:ext cx="277971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88" y="4678325"/>
                <a:ext cx="2779712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/>
          <p:cNvSpPr txBox="1"/>
          <p:nvPr/>
        </p:nvSpPr>
        <p:spPr>
          <a:xfrm>
            <a:off x="4600576" y="32213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20652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30252" y="5325348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CQ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58458" y="5324476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85534" y="5320575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CR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587" y="4967060"/>
            <a:ext cx="5265837" cy="15373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698929" y="5377542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320298" y="5383657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876929" y="5346129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7" grpId="0"/>
      <p:bldP spid="38" grpId="0"/>
      <p:bldP spid="46" grpId="0"/>
      <p:bldP spid="87" grpId="0"/>
      <p:bldP spid="94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42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3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1500" y="1039984"/>
                <a:ext cx="440696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039984"/>
                <a:ext cx="4406962" cy="474489"/>
              </a:xfrm>
              <a:prstGeom prst="rect">
                <a:avLst/>
              </a:prstGeom>
              <a:blipFill rotWithShape="0">
                <a:blip r:embed="rId3"/>
                <a:stretch>
                  <a:fillRect l="-277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15182" y="1519535"/>
                <a:ext cx="2830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82" y="1519535"/>
                <a:ext cx="2830574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866900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866900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857054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04508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104508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094662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342116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342116"/>
                <a:ext cx="609600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332270"/>
                <a:ext cx="609600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778126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467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5626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117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7702" y="2011237"/>
                <a:ext cx="440696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2011237"/>
                <a:ext cx="4406962" cy="474489"/>
              </a:xfrm>
              <a:prstGeom prst="rect">
                <a:avLst/>
              </a:prstGeom>
              <a:blipFill rotWithShape="0">
                <a:blip r:embed="rId14"/>
                <a:stretch>
                  <a:fillRect l="-13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11384" y="2466654"/>
                <a:ext cx="2830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384" y="2466654"/>
                <a:ext cx="283057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702" y="2975832"/>
                <a:ext cx="440696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2975832"/>
                <a:ext cx="4406962" cy="474489"/>
              </a:xfrm>
              <a:prstGeom prst="rect">
                <a:avLst/>
              </a:prstGeom>
              <a:blipFill rotWithShape="0">
                <a:blip r:embed="rId16"/>
                <a:stretch>
                  <a:fillRect l="-13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996870" y="3431249"/>
                <a:ext cx="2830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870" y="3431249"/>
                <a:ext cx="2830574" cy="430887"/>
              </a:xfrm>
              <a:prstGeom prst="rect">
                <a:avLst/>
              </a:prstGeom>
              <a:blipFill rotWithShape="0">
                <a:blip r:embed="rId17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7702" y="3889613"/>
                <a:ext cx="440696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3889613"/>
                <a:ext cx="4406962" cy="474489"/>
              </a:xfrm>
              <a:prstGeom prst="rect">
                <a:avLst/>
              </a:prstGeom>
              <a:blipFill rotWithShape="0">
                <a:blip r:embed="rId18"/>
                <a:stretch>
                  <a:fillRect l="-138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011379" y="4345030"/>
                <a:ext cx="2830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379" y="4345030"/>
                <a:ext cx="2830574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7239000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5781996" y="3710238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05688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6877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8458200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21326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5400000">
            <a:off x="8118048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14" idx="4"/>
            <a:endCxn id="17" idx="0"/>
          </p:cNvCxnSpPr>
          <p:nvPr/>
        </p:nvCxnSpPr>
        <p:spPr>
          <a:xfrm rot="5400000">
            <a:off x="7991796" y="2780658"/>
            <a:ext cx="628008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45720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475475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5692722" y="349471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41914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5257800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651314" y="3319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39"/>
          <p:cNvCxnSpPr>
            <a:stCxn id="20" idx="1"/>
            <a:endCxn id="17" idx="3"/>
          </p:cNvCxnSpPr>
          <p:nvPr/>
        </p:nvCxnSpPr>
        <p:spPr>
          <a:xfrm rot="5400000" flipH="1" flipV="1">
            <a:off x="7686996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13770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Curved Connector 44"/>
          <p:cNvCxnSpPr>
            <a:stCxn id="20" idx="6"/>
            <a:endCxn id="14" idx="6"/>
          </p:cNvCxnSpPr>
          <p:nvPr/>
        </p:nvCxnSpPr>
        <p:spPr>
          <a:xfrm flipV="1">
            <a:off x="8610600" y="2161854"/>
            <a:ext cx="12700" cy="2475216"/>
          </a:xfrm>
          <a:prstGeom prst="curvedConnector3">
            <a:avLst>
              <a:gd name="adj1" fmla="val 3262496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48893" y="321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01000" y="2595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1" name="Curved Connector 50"/>
          <p:cNvCxnSpPr>
            <a:stCxn id="14" idx="1"/>
            <a:endCxn id="14" idx="7"/>
          </p:cNvCxnSpPr>
          <p:nvPr/>
        </p:nvCxnSpPr>
        <p:spPr>
          <a:xfrm rot="5400000" flipH="1" flipV="1">
            <a:off x="8305800" y="17308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161307" y="101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48085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157685" y="5325348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785891" y="5324476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12967" y="5283200"/>
            <a:ext cx="526676" cy="41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68959" y="5282111"/>
            <a:ext cx="526676" cy="41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CP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98929" y="5377542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320298" y="5383657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876929" y="5346129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482199" y="5324476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8000371" y="5330371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587" y="4922090"/>
            <a:ext cx="5265837" cy="15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  <p:bldP spid="23" grpId="0"/>
      <p:bldP spid="26" grpId="0"/>
      <p:bldP spid="27" grpId="0"/>
      <p:bldP spid="28" grpId="0"/>
      <p:bldP spid="29" grpId="0"/>
      <p:bldP spid="43" grpId="0"/>
      <p:bldP spid="49" grpId="0"/>
      <p:bldP spid="50" grpId="0"/>
      <p:bldP spid="55" grpId="0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Unconnected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2865221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21" y="1866900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4236821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821" y="18669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5608421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21" y="1857054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2865221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21" y="3104508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4236821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821" y="3104508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5608421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21" y="3094662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865221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21" y="4342116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4236821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821" y="4342116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5623411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11" y="4332270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3385547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54159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3170021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19178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4846421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3389417" y="3710238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13109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4298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6065621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28747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16200000" flipH="1">
            <a:off x="5732964" y="4010771"/>
            <a:ext cx="806556" cy="1499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14" idx="4"/>
            <a:endCxn id="17" idx="0"/>
          </p:cNvCxnSpPr>
          <p:nvPr/>
        </p:nvCxnSpPr>
        <p:spPr>
          <a:xfrm rot="5400000">
            <a:off x="5599217" y="2780658"/>
            <a:ext cx="628008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2179421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82896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3300143" y="349471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249335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2865221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258735" y="3319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39"/>
          <p:cNvCxnSpPr>
            <a:stCxn id="20" idx="1"/>
            <a:endCxn id="17" idx="3"/>
          </p:cNvCxnSpPr>
          <p:nvPr/>
        </p:nvCxnSpPr>
        <p:spPr>
          <a:xfrm rot="16200000" flipV="1">
            <a:off x="5301912" y="4010771"/>
            <a:ext cx="806556" cy="1499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21191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Curved Connector 44"/>
          <p:cNvCxnSpPr>
            <a:stCxn id="20" idx="6"/>
            <a:endCxn id="14" idx="6"/>
          </p:cNvCxnSpPr>
          <p:nvPr/>
        </p:nvCxnSpPr>
        <p:spPr>
          <a:xfrm flipH="1" flipV="1">
            <a:off x="6218021" y="2161854"/>
            <a:ext cx="14990" cy="2475216"/>
          </a:xfrm>
          <a:prstGeom prst="curvedConnector3">
            <a:avLst>
              <a:gd name="adj1" fmla="val -302503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8347" y="3134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08421" y="2595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1" name="Curved Connector 50"/>
          <p:cNvCxnSpPr>
            <a:stCxn id="14" idx="1"/>
            <a:endCxn id="14" idx="7"/>
          </p:cNvCxnSpPr>
          <p:nvPr/>
        </p:nvCxnSpPr>
        <p:spPr>
          <a:xfrm rot="5400000" flipH="1" flipV="1">
            <a:off x="5913221" y="17308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68728" y="101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72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998821" y="179198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821" y="1791984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7742021" y="178213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21" y="1782138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370421" y="302959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21" y="3029592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7742021" y="301974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21" y="3019746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998821" y="42672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821" y="4267200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742021" y="42573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21" y="4257354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519147" y="2312310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759" y="2379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303621" y="1665732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52778" y="96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6980021" y="3324546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5523017" y="363532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46709" y="2984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47898" y="3950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8199221" y="3172146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262347" y="2605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5400000">
            <a:off x="7859069" y="3943350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14" idx="4"/>
            <a:endCxn id="17" idx="0"/>
          </p:cNvCxnSpPr>
          <p:nvPr/>
        </p:nvCxnSpPr>
        <p:spPr>
          <a:xfrm rot="5400000">
            <a:off x="7732817" y="2705742"/>
            <a:ext cx="628008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4313021" y="2096784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216496" y="3758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5433743" y="3419796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382935" y="3629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4998821" y="2096784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392335" y="32447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39"/>
          <p:cNvCxnSpPr>
            <a:stCxn id="20" idx="1"/>
            <a:endCxn id="17" idx="3"/>
          </p:cNvCxnSpPr>
          <p:nvPr/>
        </p:nvCxnSpPr>
        <p:spPr>
          <a:xfrm rot="5400000" flipH="1" flipV="1">
            <a:off x="7428017" y="3943350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54791" y="3758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Curved Connector 44"/>
          <p:cNvCxnSpPr>
            <a:stCxn id="20" idx="6"/>
            <a:endCxn id="14" idx="6"/>
          </p:cNvCxnSpPr>
          <p:nvPr/>
        </p:nvCxnSpPr>
        <p:spPr>
          <a:xfrm flipV="1">
            <a:off x="8351621" y="2086938"/>
            <a:ext cx="12700" cy="2475216"/>
          </a:xfrm>
          <a:prstGeom prst="curvedConnector3">
            <a:avLst>
              <a:gd name="adj1" fmla="val 479692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689914" y="3139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42021" y="2521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1" name="Curved Connector 50"/>
          <p:cNvCxnSpPr>
            <a:stCxn id="14" idx="1"/>
            <a:endCxn id="14" idx="7"/>
          </p:cNvCxnSpPr>
          <p:nvPr/>
        </p:nvCxnSpPr>
        <p:spPr>
          <a:xfrm rot="5400000" flipH="1" flipV="1">
            <a:off x="8046821" y="1655886"/>
            <a:ext cx="12700" cy="431052"/>
          </a:xfrm>
          <a:prstGeom prst="curvedConnector3">
            <a:avLst>
              <a:gd name="adj1" fmla="val 4865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02328" y="941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5072064" y="1872626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081371" y="435297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453345" y="3115316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825785" y="433869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97393" y="5715962"/>
                <a:ext cx="5757398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93" y="5715962"/>
                <a:ext cx="5757398" cy="533400"/>
              </a:xfrm>
              <a:prstGeom prst="rect">
                <a:avLst/>
              </a:prstGeom>
              <a:blipFill rotWithShape="0">
                <a:blip r:embed="rId9"/>
                <a:stretch>
                  <a:fillRect t="-329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6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42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198177" y="2133600"/>
            <a:ext cx="3686531" cy="193899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 per theorem stated earlier, the states which consists A or B or R will be Accepting states in the resultant FA.</a:t>
            </a:r>
          </a:p>
        </p:txBody>
      </p:sp>
    </p:spTree>
    <p:extLst>
      <p:ext uri="{BB962C8B-B14F-4D97-AF65-F5344CB8AC3E}">
        <p14:creationId xmlns:p14="http://schemas.microsoft.com/office/powerpoint/2010/main" val="2558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7" grpId="0" animBg="1"/>
      <p:bldP spid="4" grpId="0" animBg="1"/>
      <p:bldP spid="3" grpId="0"/>
      <p:bldP spid="48" grpId="0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846421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421" y="18669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7589621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21" y="1857054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218021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21" y="3104508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7589621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21" y="3094662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846421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421" y="4342116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589621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21" y="4332270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366747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35359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151221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00378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6827621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5370617" y="3710238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94309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95498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8046821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9947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5400000">
            <a:off x="7706669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14" idx="4"/>
            <a:endCxn id="17" idx="0"/>
          </p:cNvCxnSpPr>
          <p:nvPr/>
        </p:nvCxnSpPr>
        <p:spPr>
          <a:xfrm rot="5400000">
            <a:off x="7580417" y="2780658"/>
            <a:ext cx="628008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4160621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064096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5281343" y="349471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230535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4846421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239935" y="3319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39"/>
          <p:cNvCxnSpPr>
            <a:stCxn id="20" idx="1"/>
            <a:endCxn id="17" idx="3"/>
          </p:cNvCxnSpPr>
          <p:nvPr/>
        </p:nvCxnSpPr>
        <p:spPr>
          <a:xfrm rot="5400000" flipH="1" flipV="1">
            <a:off x="7275617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02391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Curved Connector 44"/>
          <p:cNvCxnSpPr>
            <a:stCxn id="20" idx="6"/>
            <a:endCxn id="14" idx="6"/>
          </p:cNvCxnSpPr>
          <p:nvPr/>
        </p:nvCxnSpPr>
        <p:spPr>
          <a:xfrm flipV="1">
            <a:off x="8199221" y="2161854"/>
            <a:ext cx="12700" cy="2475216"/>
          </a:xfrm>
          <a:prstGeom prst="curvedConnector3">
            <a:avLst>
              <a:gd name="adj1" fmla="val 479692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537514" y="321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89621" y="2595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1" name="Curved Connector 50"/>
          <p:cNvCxnSpPr>
            <a:stCxn id="14" idx="1"/>
            <a:endCxn id="14" idx="7"/>
          </p:cNvCxnSpPr>
          <p:nvPr/>
        </p:nvCxnSpPr>
        <p:spPr>
          <a:xfrm rot="5400000" flipH="1" flipV="1">
            <a:off x="7894421" y="17308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49928" y="101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Oval 41"/>
          <p:cNvSpPr/>
          <p:nvPr/>
        </p:nvSpPr>
        <p:spPr>
          <a:xfrm>
            <a:off x="4928971" y="4427894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366060" y="5727366"/>
                <a:ext cx="4411879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60" y="5727366"/>
                <a:ext cx="4411879" cy="533400"/>
              </a:xfrm>
              <a:prstGeom prst="rect">
                <a:avLst/>
              </a:prstGeom>
              <a:blipFill rotWithShape="0">
                <a:blip r:embed="rId9"/>
                <a:stretch>
                  <a:fillRect t="-329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6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42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198177" y="2133600"/>
            <a:ext cx="3686531" cy="230832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Therefore, as per theorem stated earlier, the states which consists (A and R) and (B and R) will be Accepting states in the resultant FA.</a:t>
            </a:r>
          </a:p>
        </p:txBody>
      </p:sp>
    </p:spTree>
    <p:extLst>
      <p:ext uri="{BB962C8B-B14F-4D97-AF65-F5344CB8AC3E}">
        <p14:creationId xmlns:p14="http://schemas.microsoft.com/office/powerpoint/2010/main" val="38504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8" grpId="0" animBg="1"/>
      <p:bldP spid="41" grpId="0"/>
      <p:bldP spid="44" grpId="0"/>
      <p:bldP spid="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922621" y="18669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21" y="1866900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7665821" y="185705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21" y="1857054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294221" y="310450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21" y="3104508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7665821" y="309466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21" y="3094662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922621" y="4342116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21" y="4342116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665821" y="433227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21" y="4332270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2" idx="5"/>
            <a:endCxn id="16" idx="1"/>
          </p:cNvCxnSpPr>
          <p:nvPr/>
        </p:nvCxnSpPr>
        <p:spPr>
          <a:xfrm>
            <a:off x="5442947" y="2387226"/>
            <a:ext cx="940548" cy="8065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11559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/>
          <p:cNvCxnSpPr>
            <a:stCxn id="12" idx="1"/>
            <a:endCxn id="12" idx="7"/>
          </p:cNvCxnSpPr>
          <p:nvPr/>
        </p:nvCxnSpPr>
        <p:spPr>
          <a:xfrm rot="5400000" flipH="1" flipV="1">
            <a:off x="5227421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6578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0" name="Curved Connector 29"/>
          <p:cNvCxnSpPr>
            <a:stCxn id="16" idx="6"/>
            <a:endCxn id="17" idx="2"/>
          </p:cNvCxnSpPr>
          <p:nvPr/>
        </p:nvCxnSpPr>
        <p:spPr>
          <a:xfrm flipV="1">
            <a:off x="6903821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6" idx="3"/>
            <a:endCxn id="18" idx="6"/>
          </p:cNvCxnSpPr>
          <p:nvPr/>
        </p:nvCxnSpPr>
        <p:spPr>
          <a:xfrm rot="5400000">
            <a:off x="5446817" y="3710238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70509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71698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/>
          <p:cNvCxnSpPr>
            <a:stCxn id="17" idx="7"/>
            <a:endCxn id="17" idx="6"/>
          </p:cNvCxnSpPr>
          <p:nvPr/>
        </p:nvCxnSpPr>
        <p:spPr>
          <a:xfrm rot="16200000" flipH="1">
            <a:off x="8123021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86147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Curved Connector 55"/>
          <p:cNvCxnSpPr>
            <a:stCxn id="17" idx="5"/>
            <a:endCxn id="20" idx="7"/>
          </p:cNvCxnSpPr>
          <p:nvPr/>
        </p:nvCxnSpPr>
        <p:spPr>
          <a:xfrm rot="5400000">
            <a:off x="7782869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14" idx="4"/>
            <a:endCxn id="17" idx="0"/>
          </p:cNvCxnSpPr>
          <p:nvPr/>
        </p:nvCxnSpPr>
        <p:spPr>
          <a:xfrm rot="5400000">
            <a:off x="7656617" y="2780658"/>
            <a:ext cx="628008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60000" flipV="1">
            <a:off x="4236821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140296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Curved Connector 90"/>
          <p:cNvCxnSpPr>
            <a:stCxn id="18" idx="7"/>
            <a:endCxn id="16" idx="2"/>
          </p:cNvCxnSpPr>
          <p:nvPr/>
        </p:nvCxnSpPr>
        <p:spPr>
          <a:xfrm rot="5400000" flipH="1" flipV="1">
            <a:off x="5357543" y="3494712"/>
            <a:ext cx="1022082" cy="851274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306735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96" name="Curved Connector 95"/>
          <p:cNvCxnSpPr>
            <a:stCxn id="18" idx="2"/>
            <a:endCxn id="12" idx="2"/>
          </p:cNvCxnSpPr>
          <p:nvPr/>
        </p:nvCxnSpPr>
        <p:spPr>
          <a:xfrm rot="10800000">
            <a:off x="4922621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617916" y="31851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39"/>
          <p:cNvCxnSpPr>
            <a:stCxn id="20" idx="1"/>
            <a:endCxn id="17" idx="3"/>
          </p:cNvCxnSpPr>
          <p:nvPr/>
        </p:nvCxnSpPr>
        <p:spPr>
          <a:xfrm rot="5400000" flipH="1" flipV="1">
            <a:off x="7351817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78591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Curved Connector 44"/>
          <p:cNvCxnSpPr>
            <a:stCxn id="20" idx="6"/>
            <a:endCxn id="14" idx="6"/>
          </p:cNvCxnSpPr>
          <p:nvPr/>
        </p:nvCxnSpPr>
        <p:spPr>
          <a:xfrm flipV="1">
            <a:off x="8275421" y="2161854"/>
            <a:ext cx="12700" cy="2475216"/>
          </a:xfrm>
          <a:prstGeom prst="curvedConnector3">
            <a:avLst>
              <a:gd name="adj1" fmla="val 4914953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613714" y="321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65821" y="2595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1" name="Curved Connector 50"/>
          <p:cNvCxnSpPr>
            <a:stCxn id="14" idx="1"/>
            <a:endCxn id="14" idx="7"/>
          </p:cNvCxnSpPr>
          <p:nvPr/>
        </p:nvCxnSpPr>
        <p:spPr>
          <a:xfrm rot="5400000" flipH="1" flipV="1">
            <a:off x="7970621" y="17308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826128" y="101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4995864" y="1947542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377145" y="3190232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280029" y="5672510"/>
                <a:ext cx="49149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29" y="5672510"/>
                <a:ext cx="4914900" cy="533400"/>
              </a:xfrm>
              <a:prstGeom prst="rect">
                <a:avLst/>
              </a:prstGeom>
              <a:blipFill rotWithShape="0">
                <a:blip r:embed="rId9"/>
                <a:stretch>
                  <a:fillRect t="-329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6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42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198177" y="2133600"/>
            <a:ext cx="3686531" cy="230832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Therefore, as per theorem stated earlier, the states which consists A or B but should not contain R with them will be Accepting states in the resultant FA.</a:t>
            </a:r>
          </a:p>
        </p:txBody>
      </p:sp>
    </p:spTree>
    <p:extLst>
      <p:ext uri="{BB962C8B-B14F-4D97-AF65-F5344CB8AC3E}">
        <p14:creationId xmlns:p14="http://schemas.microsoft.com/office/powerpoint/2010/main" val="20330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8" grpId="0" animBg="1"/>
      <p:bldP spid="42" grpId="0"/>
      <p:bldP spid="47" grpId="0"/>
      <p:bldP spid="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763000" cy="5334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Draw Finite Automata for following languages: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L1={x/x 11 is not substring of x, x ∈ {0,1}*}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L2={x/x ends with 10, x ∈ {0,1}*}</a:t>
                </a:r>
              </a:p>
              <a:p>
                <a:pPr marL="0" indent="0">
                  <a:buNone/>
                </a:pPr>
                <a:r>
                  <a:rPr lang="en-US" dirty="0"/>
                  <a:t>Draw FA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763000" cy="5334000"/>
              </a:xfrm>
              <a:blipFill rotWithShape="0">
                <a:blip r:embed="rId2"/>
                <a:stretch>
                  <a:fillRect l="-1113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685800" y="4454435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54435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2247900" y="4454435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454435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3657600" y="4454435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454435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4" idx="2"/>
          </p:cNvCxnSpPr>
          <p:nvPr/>
        </p:nvCxnSpPr>
        <p:spPr>
          <a:xfrm>
            <a:off x="76200" y="4759235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1"/>
            <a:endCxn id="4" idx="7"/>
          </p:cNvCxnSpPr>
          <p:nvPr/>
        </p:nvCxnSpPr>
        <p:spPr>
          <a:xfrm rot="5400000" flipH="1" flipV="1">
            <a:off x="990600" y="4328183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826" y="3915795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107" y="3463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4023" y="4885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Oval 13"/>
          <p:cNvSpPr/>
          <p:nvPr/>
        </p:nvSpPr>
        <p:spPr>
          <a:xfrm>
            <a:off x="2324100" y="4530635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24194" y="34469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0" y="4437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8" name="Curved Connector 17"/>
          <p:cNvCxnSpPr>
            <a:stCxn id="5" idx="3"/>
            <a:endCxn id="4" idx="5"/>
          </p:cNvCxnSpPr>
          <p:nvPr/>
        </p:nvCxnSpPr>
        <p:spPr>
          <a:xfrm rot="5400000">
            <a:off x="1771650" y="4409237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6" idx="1"/>
            <a:endCxn id="6" idx="7"/>
          </p:cNvCxnSpPr>
          <p:nvPr/>
        </p:nvCxnSpPr>
        <p:spPr>
          <a:xfrm rot="5400000" flipH="1" flipV="1">
            <a:off x="3962400" y="4328183"/>
            <a:ext cx="12700" cy="431052"/>
          </a:xfrm>
          <a:prstGeom prst="curvedConnector3">
            <a:avLst>
              <a:gd name="adj1" fmla="val 5540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4" idx="7"/>
            <a:endCxn id="5" idx="1"/>
          </p:cNvCxnSpPr>
          <p:nvPr/>
        </p:nvCxnSpPr>
        <p:spPr>
          <a:xfrm rot="5400000" flipH="1" flipV="1">
            <a:off x="1771650" y="3978185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62000" y="4528015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31" name="Curved Connector 30"/>
          <p:cNvCxnSpPr>
            <a:stCxn id="5" idx="6"/>
            <a:endCxn id="6" idx="2"/>
          </p:cNvCxnSpPr>
          <p:nvPr/>
        </p:nvCxnSpPr>
        <p:spPr>
          <a:xfrm>
            <a:off x="2857500" y="4759235"/>
            <a:ext cx="800100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5334000" y="443752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437527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6896100" y="443752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4437527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8305800" y="443752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437527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4724400" y="4742327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6" idx="1"/>
            <a:endCxn id="36" idx="7"/>
          </p:cNvCxnSpPr>
          <p:nvPr/>
        </p:nvCxnSpPr>
        <p:spPr>
          <a:xfrm rot="5400000" flipH="1" flipV="1">
            <a:off x="5638800" y="4311275"/>
            <a:ext cx="12700" cy="431052"/>
          </a:xfrm>
          <a:prstGeom prst="curvedConnector3">
            <a:avLst>
              <a:gd name="adj1" fmla="val 565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15064" y="4387283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4307" y="34469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50057" y="5256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54907" y="490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7" name="Curved Connector 46"/>
          <p:cNvCxnSpPr>
            <a:stCxn id="38" idx="4"/>
            <a:endCxn id="36" idx="5"/>
          </p:cNvCxnSpPr>
          <p:nvPr/>
        </p:nvCxnSpPr>
        <p:spPr>
          <a:xfrm rot="5400000" flipH="1">
            <a:off x="7187826" y="3624353"/>
            <a:ext cx="89274" cy="2756274"/>
          </a:xfrm>
          <a:prstGeom prst="curvedConnector3">
            <a:avLst>
              <a:gd name="adj1" fmla="val -647696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36" idx="6"/>
            <a:endCxn id="37" idx="2"/>
          </p:cNvCxnSpPr>
          <p:nvPr/>
        </p:nvCxnSpPr>
        <p:spPr>
          <a:xfrm>
            <a:off x="5943600" y="4742327"/>
            <a:ext cx="952500" cy="12700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82000" y="4513727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51" name="Curved Connector 50"/>
          <p:cNvCxnSpPr>
            <a:stCxn id="37" idx="7"/>
            <a:endCxn id="38" idx="1"/>
          </p:cNvCxnSpPr>
          <p:nvPr/>
        </p:nvCxnSpPr>
        <p:spPr>
          <a:xfrm rot="5400000" flipH="1" flipV="1">
            <a:off x="7905750" y="4037477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38" idx="3"/>
            <a:endCxn id="37" idx="5"/>
          </p:cNvCxnSpPr>
          <p:nvPr/>
        </p:nvCxnSpPr>
        <p:spPr>
          <a:xfrm rot="5400000">
            <a:off x="7905750" y="4468529"/>
            <a:ext cx="12700" cy="978648"/>
          </a:xfrm>
          <a:prstGeom prst="curvedConnector3">
            <a:avLst>
              <a:gd name="adj1" fmla="val 2502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37" idx="1"/>
            <a:endCxn id="37" idx="7"/>
          </p:cNvCxnSpPr>
          <p:nvPr/>
        </p:nvCxnSpPr>
        <p:spPr>
          <a:xfrm rot="5400000" flipH="1" flipV="1">
            <a:off x="7200900" y="4311275"/>
            <a:ext cx="12700" cy="431052"/>
          </a:xfrm>
          <a:prstGeom prst="curvedConnector3">
            <a:avLst>
              <a:gd name="adj1" fmla="val 587794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83395" y="3419514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761257" y="3861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33600" y="5590707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590707"/>
                <a:ext cx="76700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858000" y="5590707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5590707"/>
                <a:ext cx="76700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0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3" grpId="0"/>
      <p:bldP spid="14" grpId="0" animBg="1"/>
      <p:bldP spid="15" grpId="0"/>
      <p:bldP spid="16" grpId="0"/>
      <p:bldP spid="30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6" grpId="0"/>
      <p:bldP spid="50" grpId="0" animBg="1"/>
      <p:bldP spid="67" grpId="0"/>
      <p:bldP spid="68" grpId="0"/>
      <p:bldP spid="70" grpId="0"/>
      <p:bldP spid="7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Finite Automata (NFA)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 nondeterministic finite automaton is a 5-tuple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nonempty finite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 algn="just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set of states,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the alphabet,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initial state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set of accepting states.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 of NFA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{11,110}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{0}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782" t="-11278" b="-33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12301"/>
              </p:ext>
            </p:extLst>
          </p:nvPr>
        </p:nvGraphicFramePr>
        <p:xfrm>
          <a:off x="3390900" y="1143000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532663"/>
                  </p:ext>
                </p:extLst>
              </p:nvPr>
            </p:nvGraphicFramePr>
            <p:xfrm>
              <a:off x="3392489" y="15151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532663"/>
                  </p:ext>
                </p:extLst>
              </p:nvPr>
            </p:nvGraphicFramePr>
            <p:xfrm>
              <a:off x="3392489" y="15151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658" t="-8065" r="-100987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0000" t="-8065" r="-656" b="-2419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394075" y="18865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3832967"/>
                  </p:ext>
                </p:extLst>
              </p:nvPr>
            </p:nvGraphicFramePr>
            <p:xfrm>
              <a:off x="3394075" y="18865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28" t="-1613" r="-200328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658" t="-1613" r="-100987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1613" r="-656" b="-1290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3395663" y="22606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45351"/>
                  </p:ext>
                </p:extLst>
              </p:nvPr>
            </p:nvGraphicFramePr>
            <p:xfrm>
              <a:off x="3395663" y="22606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658" t="-1515" r="-2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658" t="-1515" r="-1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0658" t="-1515" r="-658" b="-75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397251" y="26593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702983"/>
                  </p:ext>
                </p:extLst>
              </p:nvPr>
            </p:nvGraphicFramePr>
            <p:xfrm>
              <a:off x="3397251" y="26593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329" t="-1515" r="-2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0329" t="-1515" r="-1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0329" t="-1515" r="-658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2397180" y="473388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80" y="4733889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>
            <a:stCxn id="31" idx="2"/>
          </p:cNvCxnSpPr>
          <p:nvPr/>
        </p:nvCxnSpPr>
        <p:spPr>
          <a:xfrm flipH="1">
            <a:off x="1787580" y="5038689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2393169" y="346449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69" y="3464498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>
            <a:stCxn id="36" idx="3"/>
            <a:endCxn id="31" idx="1"/>
          </p:cNvCxnSpPr>
          <p:nvPr/>
        </p:nvCxnSpPr>
        <p:spPr>
          <a:xfrm>
            <a:off x="2482443" y="3984824"/>
            <a:ext cx="4011" cy="838339"/>
          </a:xfrm>
          <a:prstGeom prst="line">
            <a:avLst/>
          </a:prstGeom>
          <a:ln w="25400">
            <a:solidFill>
              <a:srgbClr val="C0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4454580" y="473388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80" y="4733889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>
            <a:stCxn id="39" idx="2"/>
            <a:endCxn id="31" idx="6"/>
          </p:cNvCxnSpPr>
          <p:nvPr/>
        </p:nvCxnSpPr>
        <p:spPr>
          <a:xfrm flipH="1">
            <a:off x="3006780" y="5038689"/>
            <a:ext cx="14478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36" idx="5"/>
            <a:endCxn id="31" idx="7"/>
          </p:cNvCxnSpPr>
          <p:nvPr/>
        </p:nvCxnSpPr>
        <p:spPr>
          <a:xfrm rot="16200000" flipH="1">
            <a:off x="2496331" y="4401987"/>
            <a:ext cx="838339" cy="4011"/>
          </a:xfrm>
          <a:prstGeom prst="curvedConnector3">
            <a:avLst>
              <a:gd name="adj1" fmla="val 5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930580" y="420761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46500" y="470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03" name="Oval 102"/>
          <p:cNvSpPr/>
          <p:nvPr/>
        </p:nvSpPr>
        <p:spPr>
          <a:xfrm>
            <a:off x="4530780" y="481008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/>
            </p:nvGraphicFramePr>
            <p:xfrm>
              <a:off x="3397250" y="30581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489354"/>
                  </p:ext>
                </p:extLst>
              </p:nvPr>
            </p:nvGraphicFramePr>
            <p:xfrm>
              <a:off x="3397250" y="30581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329" t="-1515" r="-2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00329" t="-1515" r="-1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200329" t="-1515" r="-658" b="-75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/>
            </p:nvGraphicFramePr>
            <p:xfrm>
              <a:off x="3397250" y="34544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105935"/>
                  </p:ext>
                </p:extLst>
              </p:nvPr>
            </p:nvGraphicFramePr>
            <p:xfrm>
              <a:off x="3397250" y="34544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8" name="TextBox 37"/>
          <p:cNvSpPr txBox="1"/>
          <p:nvPr/>
        </p:nvSpPr>
        <p:spPr>
          <a:xfrm>
            <a:off x="2248793" y="42241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1732284" y="5788912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284" y="5788912"/>
                <a:ext cx="609600" cy="6096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3127430" y="579681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430" y="5796819"/>
                <a:ext cx="609600" cy="609600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stCxn id="41" idx="0"/>
            <a:endCxn id="31" idx="3"/>
          </p:cNvCxnSpPr>
          <p:nvPr/>
        </p:nvCxnSpPr>
        <p:spPr>
          <a:xfrm flipV="1">
            <a:off x="2037084" y="5254215"/>
            <a:ext cx="449370" cy="534697"/>
          </a:xfrm>
          <a:prstGeom prst="line">
            <a:avLst/>
          </a:prstGeom>
          <a:ln w="25400">
            <a:solidFill>
              <a:srgbClr val="C0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1" idx="5"/>
            <a:endCxn id="42" idx="0"/>
          </p:cNvCxnSpPr>
          <p:nvPr/>
        </p:nvCxnSpPr>
        <p:spPr>
          <a:xfrm>
            <a:off x="2917506" y="5254215"/>
            <a:ext cx="514724" cy="542604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2" idx="2"/>
            <a:endCxn id="41" idx="6"/>
          </p:cNvCxnSpPr>
          <p:nvPr/>
        </p:nvCxnSpPr>
        <p:spPr>
          <a:xfrm flipH="1" flipV="1">
            <a:off x="2341884" y="6093712"/>
            <a:ext cx="785546" cy="7907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87216" y="526201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48729" y="60759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65500" y="526201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476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80" grpId="0"/>
      <p:bldP spid="81" grpId="0"/>
      <p:bldP spid="103" grpId="0" animBg="1"/>
      <p:bldP spid="38" grpId="0"/>
      <p:bldP spid="41" grpId="0" animBg="1"/>
      <p:bldP spid="42" grpId="0" animBg="1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 regular expression is a sequence of characters that </a:t>
                </a:r>
                <a:r>
                  <a:rPr lang="en-US" dirty="0">
                    <a:solidFill>
                      <a:srgbClr val="C00000"/>
                    </a:solidFill>
                  </a:rPr>
                  <a:t>define a pattern</a:t>
                </a:r>
                <a:r>
                  <a:rPr lang="en-US" dirty="0"/>
                  <a:t>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Notational shorthand's</a:t>
                </a:r>
                <a:endParaRPr lang="en-US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en-US" sz="2200" dirty="0"/>
                  <a:t>One or more occurrences: 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en-US" sz="22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en-US" sz="2200" dirty="0"/>
                  <a:t>Zero or more occurrences: 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US" altLang="en-US" sz="22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altLang="en-US" sz="2200" dirty="0"/>
                  <a:t>Alphabets: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2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5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err="1"/>
                  <a:t>Nonrecursive</a:t>
                </a:r>
                <a:r>
                  <a:rPr lang="en-US" sz="3600" dirty="0"/>
                  <a:t>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dirty="0"/>
                  <a:t> for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For an NFA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the set of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for which there is a sequence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satisfying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3" t="-2730" r="-90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4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be an NFA.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defined as follows.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3" t="-22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7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by NFA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,Ʃ,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be an NFA. The string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∈Ʃ∗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∩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≠Ø</m:t>
                    </m:r>
                  </m:oMath>
                </a14:m>
                <a:r>
                  <a:rPr lang="en-US" dirty="0"/>
                  <a:t>. The language recognized, or accepted,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all string accepted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For any language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⊆ Ʃ∗,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recognized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46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226" y="947057"/>
                <a:ext cx="8763000" cy="5334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226" y="947057"/>
                <a:ext cx="8763000" cy="5334000"/>
              </a:xfrm>
              <a:blipFill rotWithShape="0">
                <a:blip r:embed="rId4"/>
                <a:stretch>
                  <a:fillRect l="-904" t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90900" y="1143000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392489" y="15151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204483"/>
                  </p:ext>
                </p:extLst>
              </p:nvPr>
            </p:nvGraphicFramePr>
            <p:xfrm>
              <a:off x="3392489" y="15151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658" t="-8065" r="-100987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0000" t="-8065" r="-656" b="-2419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394075" y="18865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841053"/>
                  </p:ext>
                </p:extLst>
              </p:nvPr>
            </p:nvGraphicFramePr>
            <p:xfrm>
              <a:off x="3394075" y="18865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28" t="-1613" r="-200328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658" t="-1613" r="-100987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1613" r="-656" b="-1290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3395663" y="22606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4082151"/>
                  </p:ext>
                </p:extLst>
              </p:nvPr>
            </p:nvGraphicFramePr>
            <p:xfrm>
              <a:off x="3395663" y="22606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658" t="-1515" r="-2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0658" t="-1515" r="-1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200658" t="-1515" r="-658" b="-75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397251" y="26593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58609"/>
                  </p:ext>
                </p:extLst>
              </p:nvPr>
            </p:nvGraphicFramePr>
            <p:xfrm>
              <a:off x="3397251" y="26593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329" t="-1515" r="-2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0329" t="-1515" r="-1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0329" t="-1515" r="-658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2667000" y="464394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643949"/>
                <a:ext cx="609600" cy="6096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>
            <a:stCxn id="31" idx="2"/>
          </p:cNvCxnSpPr>
          <p:nvPr/>
        </p:nvCxnSpPr>
        <p:spPr>
          <a:xfrm flipH="1">
            <a:off x="2057400" y="4948749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3924754" y="464394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54" y="4643949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/>
            </p:nvGraphicFramePr>
            <p:xfrm>
              <a:off x="3397250" y="30581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438197"/>
                  </p:ext>
                </p:extLst>
              </p:nvPr>
            </p:nvGraphicFramePr>
            <p:xfrm>
              <a:off x="3397250" y="30581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1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257800" y="464394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643949"/>
                <a:ext cx="609600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6606267" y="464394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67" y="4643949"/>
                <a:ext cx="609600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>
            <a:stCxn id="36" idx="2"/>
            <a:endCxn id="31" idx="6"/>
          </p:cNvCxnSpPr>
          <p:nvPr/>
        </p:nvCxnSpPr>
        <p:spPr>
          <a:xfrm flipH="1">
            <a:off x="3276600" y="4948749"/>
            <a:ext cx="648154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20806" y="46101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16059" y="3777342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cxnSp>
        <p:nvCxnSpPr>
          <p:cNvPr id="43" name="Straight Connector 42"/>
          <p:cNvCxnSpPr>
            <a:stCxn id="41" idx="2"/>
            <a:endCxn id="36" idx="6"/>
          </p:cNvCxnSpPr>
          <p:nvPr/>
        </p:nvCxnSpPr>
        <p:spPr>
          <a:xfrm flipH="1">
            <a:off x="4534354" y="4948749"/>
            <a:ext cx="723446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2" idx="2"/>
            <a:endCxn id="41" idx="6"/>
          </p:cNvCxnSpPr>
          <p:nvPr/>
        </p:nvCxnSpPr>
        <p:spPr>
          <a:xfrm flipH="1">
            <a:off x="5867400" y="4948749"/>
            <a:ext cx="738867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5400000" flipH="1" flipV="1">
            <a:off x="2958353" y="4504250"/>
            <a:ext cx="12700" cy="431052"/>
          </a:xfrm>
          <a:prstGeom prst="curvedConnector3">
            <a:avLst>
              <a:gd name="adj1" fmla="val 4902937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89726" y="461019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87934" y="461019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52" name="Oval 51"/>
          <p:cNvSpPr/>
          <p:nvPr/>
        </p:nvSpPr>
        <p:spPr>
          <a:xfrm>
            <a:off x="6682467" y="472014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140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162248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62248"/>
                <a:ext cx="18288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952754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952754"/>
                <a:ext cx="6743700" cy="10420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800" y="3811725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1725"/>
                <a:ext cx="674370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308" y="4572000"/>
            <a:ext cx="5182049" cy="151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119885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119885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/>
                    <a:gridCol w="2054225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3077" r="-139506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3077" r="-593" b="-216923"/>
                          </a:stretch>
                        </a:blipFill>
                      </a:tcPr>
                    </a:tc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48201" r="-13950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48201" r="-593" b="-1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007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400" y="1226120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26120"/>
                <a:ext cx="18288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78210" y="996387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10" y="996387"/>
                <a:ext cx="6743700" cy="10420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308" y="4572000"/>
            <a:ext cx="5182049" cy="151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/>
                    <a:gridCol w="2054225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3077" r="-139506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3077" r="-593" b="-216923"/>
                          </a:stretch>
                        </a:blipFill>
                      </a:tcPr>
                    </a:tc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48201" r="-13950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48201" r="-593" b="-1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246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226120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26120"/>
                <a:ext cx="18288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1019989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019989"/>
                <a:ext cx="6743700" cy="10420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9800" y="434082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340822"/>
                <a:ext cx="674370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308" y="4572000"/>
            <a:ext cx="5182049" cy="151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/>
                    <a:gridCol w="2054225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12" t="-3077" r="-139506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72404" t="-3077" r="-593" b="-216923"/>
                          </a:stretch>
                        </a:blipFill>
                      </a:tcPr>
                    </a:tc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12" t="-48201" r="-13950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72404" t="-48201" r="-593" b="-1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24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400" y="1195336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95336"/>
                <a:ext cx="18288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1019989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019989"/>
                <a:ext cx="6743700" cy="10420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6743700" cy="1042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67437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7602"/>
                <a:ext cx="674370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308" y="4572000"/>
            <a:ext cx="5182049" cy="151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823046"/>
                  </p:ext>
                </p:extLst>
              </p:nvPr>
            </p:nvGraphicFramePr>
            <p:xfrm>
              <a:off x="5401677" y="1066850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/>
                    <a:gridCol w="2054225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3077" r="-139506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3077" r="-593" b="-216923"/>
                          </a:stretch>
                        </a:blipFill>
                      </a:tcPr>
                    </a:tc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" t="-48201" r="-13950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72404" t="-48201" r="-593" b="-1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108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1000" y="1076980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,111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76980"/>
                <a:ext cx="18288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791390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791390"/>
                <a:ext cx="6743700" cy="10420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1657" y="1837682"/>
                <a:ext cx="6743700" cy="10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1837682"/>
                <a:ext cx="6743700" cy="10426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2906" y="2967146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06" y="2967146"/>
                <a:ext cx="67437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82906" y="3490366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06" y="3490366"/>
                <a:ext cx="674370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4106" y="4230235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6" y="4230235"/>
                <a:ext cx="182880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82906" y="3944645"/>
                <a:ext cx="674370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06" y="3944645"/>
                <a:ext cx="6743700" cy="10420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64763" y="5082964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63" y="5082964"/>
                <a:ext cx="674370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64763" y="5606184"/>
                <a:ext cx="674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63" y="5606184"/>
                <a:ext cx="674370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0" y="5181600"/>
            <a:ext cx="4264959" cy="11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NFA to FA using subset construction method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738" y="1556485"/>
            <a:ext cx="2971800" cy="331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chemeClr val="accent1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2107" y="881915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a*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6501" y="2136722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6621" y="2863121"/>
            <a:ext cx="10227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5857" y="2550207"/>
            <a:ext cx="717966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25911" y="3267862"/>
            <a:ext cx="98154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25911" y="3669472"/>
            <a:ext cx="147488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aaaaa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…..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262908" y="2103472"/>
            <a:ext cx="762000" cy="2142350"/>
          </a:xfrm>
          <a:prstGeom prst="rightBrac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4908" y="2938075"/>
            <a:ext cx="1728392" cy="52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Infinite …..</a:t>
            </a: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5322454" y="1340687"/>
            <a:ext cx="1541726" cy="1828806"/>
          </a:xfrm>
          <a:prstGeom prst="curvedConnector2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43194" y="1795690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𝜖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0500" y="914400"/>
            <a:ext cx="8763000" cy="5334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C00000"/>
                </a:solidFill>
              </a:rPr>
              <a:t>L</a:t>
            </a:r>
            <a:r>
              <a:rPr lang="en-US" sz="2600" b="1" baseline="-25000" dirty="0">
                <a:solidFill>
                  <a:srgbClr val="C00000"/>
                </a:solidFill>
              </a:rPr>
              <a:t> </a:t>
            </a:r>
            <a:r>
              <a:rPr lang="en-US" sz="2600" b="1" dirty="0">
                <a:solidFill>
                  <a:srgbClr val="C00000"/>
                </a:solidFill>
              </a:rPr>
              <a:t>= Zero or More Occurrences of a = </a:t>
            </a:r>
          </a:p>
          <a:p>
            <a:pPr algn="just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8733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14" grpId="0"/>
      <p:bldP spid="19" grpId="0"/>
      <p:bldP spid="20" grpId="0"/>
      <p:bldP spid="24" grpId="0"/>
      <p:bldP spid="3" grpId="0" animBg="1"/>
      <p:bldP spid="6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latin typeface="+mj-lt"/>
              </a:rPr>
              <a:t>Example 1: Conversion from NFA to FA</a:t>
            </a:r>
            <a:endParaRPr lang="en-US" sz="3600" dirty="0"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" y="30099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1</a:t>
            </a:r>
          </a:p>
        </p:txBody>
      </p:sp>
      <p:cxnSp>
        <p:nvCxnSpPr>
          <p:cNvPr id="38" name="Straight Arrow Connector 37"/>
          <p:cNvCxnSpPr>
            <a:endCxn id="30" idx="2"/>
          </p:cNvCxnSpPr>
          <p:nvPr/>
        </p:nvCxnSpPr>
        <p:spPr>
          <a:xfrm>
            <a:off x="304800" y="33528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502320" y="430530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49" name="Oval 48"/>
          <p:cNvSpPr/>
          <p:nvPr/>
        </p:nvSpPr>
        <p:spPr>
          <a:xfrm>
            <a:off x="4228873" y="30099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4</a:t>
            </a:r>
          </a:p>
        </p:txBody>
      </p:sp>
      <p:cxnSp>
        <p:nvCxnSpPr>
          <p:cNvPr id="50" name="Straight Arrow Connector 49"/>
          <p:cNvCxnSpPr>
            <a:stCxn id="30" idx="6"/>
            <a:endCxn id="49" idx="2"/>
          </p:cNvCxnSpPr>
          <p:nvPr/>
        </p:nvCxnSpPr>
        <p:spPr>
          <a:xfrm>
            <a:off x="1524000" y="3352800"/>
            <a:ext cx="2704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0"/>
            <a:endCxn id="55" idx="2"/>
          </p:cNvCxnSpPr>
          <p:nvPr/>
        </p:nvCxnSpPr>
        <p:spPr>
          <a:xfrm flipV="1">
            <a:off x="1181100" y="2057400"/>
            <a:ext cx="1321220" cy="9525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5" idx="6"/>
            <a:endCxn id="49" idx="0"/>
          </p:cNvCxnSpPr>
          <p:nvPr/>
        </p:nvCxnSpPr>
        <p:spPr>
          <a:xfrm>
            <a:off x="3188120" y="2057400"/>
            <a:ext cx="1383653" cy="9525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4"/>
            <a:endCxn id="46" idx="2"/>
          </p:cNvCxnSpPr>
          <p:nvPr/>
        </p:nvCxnSpPr>
        <p:spPr>
          <a:xfrm>
            <a:off x="1181100" y="3695700"/>
            <a:ext cx="1321220" cy="95250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6" idx="6"/>
            <a:endCxn id="49" idx="4"/>
          </p:cNvCxnSpPr>
          <p:nvPr/>
        </p:nvCxnSpPr>
        <p:spPr>
          <a:xfrm flipV="1">
            <a:off x="3188120" y="3695700"/>
            <a:ext cx="1383653" cy="95250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46" idx="5"/>
            <a:endCxn id="46" idx="3"/>
          </p:cNvCxnSpPr>
          <p:nvPr/>
        </p:nvCxnSpPr>
        <p:spPr>
          <a:xfrm rot="5400000">
            <a:off x="2845220" y="4648201"/>
            <a:ext cx="12700" cy="484934"/>
          </a:xfrm>
          <a:prstGeom prst="curvedConnector3">
            <a:avLst>
              <a:gd name="adj1" fmla="val 4278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502320" y="17145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63" name="Oval 62"/>
          <p:cNvSpPr/>
          <p:nvPr/>
        </p:nvSpPr>
        <p:spPr>
          <a:xfrm>
            <a:off x="4297453" y="30784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3767661" y="218474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47800" y="40005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98371" y="221563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27262" y="54266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90800" y="299175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24514" y="40919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332431"/>
                  </p:ext>
                </p:extLst>
              </p:nvPr>
            </p:nvGraphicFramePr>
            <p:xfrm>
              <a:off x="5955426" y="2110978"/>
              <a:ext cx="2702941" cy="23495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8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423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367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9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{2,3}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4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4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{3}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4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4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240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IN" sz="24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4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332431"/>
                  </p:ext>
                </p:extLst>
              </p:nvPr>
            </p:nvGraphicFramePr>
            <p:xfrm>
              <a:off x="5955426" y="2110978"/>
              <a:ext cx="2702941" cy="23495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863"/>
                    <a:gridCol w="1142301"/>
                    <a:gridCol w="1136777"/>
                  </a:tblGrid>
                  <a:tr h="469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299" r="-538571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7766" t="-1299" r="-100532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8503" t="-1299" r="-1070" b="-428571"/>
                          </a:stretch>
                        </a:blipFill>
                      </a:tcPr>
                    </a:tc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{2,3}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{4}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2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7766" t="-198718" r="-100532" b="-22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{4}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3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{4}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{3}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</a:tr>
                  <a:tr h="469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4</a:t>
                          </a:r>
                          <a:endParaRPr lang="en-IN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7766" t="-402597" r="-10053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8503" t="-402597" r="-1070" b="-27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/>
          <p:nvPr/>
        </p:nvSpPr>
        <p:spPr>
          <a:xfrm>
            <a:off x="2057400" y="5867400"/>
            <a:ext cx="176711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23339" y="4610101"/>
            <a:ext cx="176711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</a:t>
            </a:r>
          </a:p>
        </p:txBody>
      </p:sp>
    </p:spTree>
    <p:extLst>
      <p:ext uri="{BB962C8B-B14F-4D97-AF65-F5344CB8AC3E}">
        <p14:creationId xmlns:p14="http://schemas.microsoft.com/office/powerpoint/2010/main" val="804761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1: Conversion from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" y="1014412"/>
                <a:ext cx="4275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{2,3}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14412"/>
                <a:ext cx="4275509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1" y="1524000"/>
                <a:ext cx="4275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24000"/>
                <a:ext cx="427550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0500" y="2205562"/>
                <a:ext cx="6087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205562"/>
                <a:ext cx="608769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2601" y="2586335"/>
                <a:ext cx="4525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2586335"/>
                <a:ext cx="452558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499" y="3048000"/>
                <a:ext cx="6087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3048000"/>
                <a:ext cx="6087691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52600" y="3428773"/>
                <a:ext cx="4525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{3,4}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428773"/>
                <a:ext cx="452558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8600" y="3901682"/>
                <a:ext cx="3848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(4,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 {∅}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01682"/>
                <a:ext cx="384810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47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8600" y="4385850"/>
                <a:ext cx="3848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(4,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 {∅}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85850"/>
                <a:ext cx="384810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47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4343400" y="400067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1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3810000" y="4343572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293684" y="400067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3,4</a:t>
            </a:r>
          </a:p>
        </p:txBody>
      </p:sp>
      <p:cxnSp>
        <p:nvCxnSpPr>
          <p:cNvPr id="19" name="Straight Arrow Connector 18"/>
          <p:cNvCxnSpPr>
            <a:stCxn id="15" idx="4"/>
            <a:endCxn id="25" idx="1"/>
          </p:cNvCxnSpPr>
          <p:nvPr/>
        </p:nvCxnSpPr>
        <p:spPr>
          <a:xfrm>
            <a:off x="4686300" y="4686472"/>
            <a:ext cx="718342" cy="9234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62264" y="4069252"/>
            <a:ext cx="548640" cy="5486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7355332" y="398984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6318542" y="400067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2,3</a:t>
            </a:r>
          </a:p>
        </p:txBody>
      </p:sp>
      <p:sp>
        <p:nvSpPr>
          <p:cNvPr id="25" name="Oval 24"/>
          <p:cNvSpPr/>
          <p:nvPr/>
        </p:nvSpPr>
        <p:spPr>
          <a:xfrm>
            <a:off x="5304209" y="550953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26" name="Oval 25"/>
          <p:cNvSpPr/>
          <p:nvPr/>
        </p:nvSpPr>
        <p:spPr>
          <a:xfrm>
            <a:off x="5372789" y="5578117"/>
            <a:ext cx="548640" cy="5486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/>
          <p:cNvCxnSpPr>
            <a:stCxn id="15" idx="6"/>
            <a:endCxn id="24" idx="2"/>
          </p:cNvCxnSpPr>
          <p:nvPr/>
        </p:nvCxnSpPr>
        <p:spPr>
          <a:xfrm>
            <a:off x="5029200" y="4343572"/>
            <a:ext cx="12893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6"/>
            <a:endCxn id="18" idx="2"/>
          </p:cNvCxnSpPr>
          <p:nvPr/>
        </p:nvCxnSpPr>
        <p:spPr>
          <a:xfrm>
            <a:off x="7004342" y="4343572"/>
            <a:ext cx="12893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4"/>
            <a:endCxn id="25" idx="7"/>
          </p:cNvCxnSpPr>
          <p:nvPr/>
        </p:nvCxnSpPr>
        <p:spPr>
          <a:xfrm flipH="1">
            <a:off x="5889576" y="4686472"/>
            <a:ext cx="771866" cy="9234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78797" y="513603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41530" y="397795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05786" y="475455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1530" y="997628"/>
            <a:ext cx="3289604" cy="280650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029200" y="1014412"/>
            <a:ext cx="0" cy="2743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9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4" grpId="0"/>
      <p:bldP spid="35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1: Conversion from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" y="1014412"/>
                <a:ext cx="6087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{3,4},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(4,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14412"/>
                <a:ext cx="6087691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3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5943" y="1900762"/>
                <a:ext cx="4604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3" y="1900762"/>
                <a:ext cx="460465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9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8044" y="2357735"/>
                <a:ext cx="3042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{3}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44" y="2357735"/>
                <a:ext cx="304255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621" y="2802518"/>
                <a:ext cx="2404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 {4}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1" y="2802518"/>
                <a:ext cx="240422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76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500" y="3279278"/>
                <a:ext cx="2404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 {3}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279278"/>
                <a:ext cx="240422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7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52600" y="1443335"/>
                <a:ext cx="2438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443335"/>
                <a:ext cx="2438651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705479" y="349669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1</a:t>
            </a:r>
          </a:p>
        </p:txBody>
      </p:sp>
      <p:cxnSp>
        <p:nvCxnSpPr>
          <p:cNvPr id="17" name="Straight Arrow Connector 16"/>
          <p:cNvCxnSpPr>
            <a:endCxn id="16" idx="2"/>
          </p:cNvCxnSpPr>
          <p:nvPr/>
        </p:nvCxnSpPr>
        <p:spPr>
          <a:xfrm>
            <a:off x="3172079" y="3839591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736786" y="500555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7655763" y="349669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3,4</a:t>
            </a:r>
          </a:p>
        </p:txBody>
      </p:sp>
      <p:cxnSp>
        <p:nvCxnSpPr>
          <p:cNvPr id="23" name="Straight Arrow Connector 22"/>
          <p:cNvCxnSpPr>
            <a:stCxn id="16" idx="4"/>
            <a:endCxn id="31" idx="1"/>
          </p:cNvCxnSpPr>
          <p:nvPr/>
        </p:nvCxnSpPr>
        <p:spPr>
          <a:xfrm>
            <a:off x="4048379" y="4182491"/>
            <a:ext cx="718342" cy="9234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4"/>
            <a:endCxn id="18" idx="7"/>
          </p:cNvCxnSpPr>
          <p:nvPr/>
        </p:nvCxnSpPr>
        <p:spPr>
          <a:xfrm flipH="1">
            <a:off x="7322153" y="4182491"/>
            <a:ext cx="676510" cy="9234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5"/>
            <a:endCxn id="18" idx="3"/>
          </p:cNvCxnSpPr>
          <p:nvPr/>
        </p:nvCxnSpPr>
        <p:spPr>
          <a:xfrm rot="5400000">
            <a:off x="7079686" y="5348456"/>
            <a:ext cx="12700" cy="484934"/>
          </a:xfrm>
          <a:prstGeom prst="curvedConnector3">
            <a:avLst>
              <a:gd name="adj1" fmla="val 4743386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724343" y="3565271"/>
            <a:ext cx="548640" cy="5486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6717411" y="348586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5680621" y="349669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2,3</a:t>
            </a:r>
          </a:p>
        </p:txBody>
      </p:sp>
      <p:sp>
        <p:nvSpPr>
          <p:cNvPr id="31" name="Oval 30"/>
          <p:cNvSpPr/>
          <p:nvPr/>
        </p:nvSpPr>
        <p:spPr>
          <a:xfrm>
            <a:off x="4666288" y="500555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32" name="Oval 31"/>
          <p:cNvSpPr/>
          <p:nvPr/>
        </p:nvSpPr>
        <p:spPr>
          <a:xfrm>
            <a:off x="4734868" y="5074136"/>
            <a:ext cx="548640" cy="5486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/>
          <p:cNvCxnSpPr>
            <a:stCxn id="16" idx="6"/>
            <a:endCxn id="29" idx="2"/>
          </p:cNvCxnSpPr>
          <p:nvPr/>
        </p:nvCxnSpPr>
        <p:spPr>
          <a:xfrm>
            <a:off x="4391279" y="3839591"/>
            <a:ext cx="12893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6"/>
            <a:endCxn id="19" idx="2"/>
          </p:cNvCxnSpPr>
          <p:nvPr/>
        </p:nvCxnSpPr>
        <p:spPr>
          <a:xfrm>
            <a:off x="6366421" y="3839591"/>
            <a:ext cx="12893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3"/>
            <a:endCxn id="31" idx="7"/>
          </p:cNvCxnSpPr>
          <p:nvPr/>
        </p:nvCxnSpPr>
        <p:spPr>
          <a:xfrm flipH="1">
            <a:off x="5251655" y="4082058"/>
            <a:ext cx="2504541" cy="10239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1" idx="0"/>
          </p:cNvCxnSpPr>
          <p:nvPr/>
        </p:nvCxnSpPr>
        <p:spPr>
          <a:xfrm flipH="1">
            <a:off x="5009188" y="4082058"/>
            <a:ext cx="771866" cy="9234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2"/>
            <a:endCxn id="31" idx="6"/>
          </p:cNvCxnSpPr>
          <p:nvPr/>
        </p:nvCxnSpPr>
        <p:spPr>
          <a:xfrm flipH="1">
            <a:off x="5352088" y="5348456"/>
            <a:ext cx="1384698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86218" y="461426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64527" y="61539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40876" y="451025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03609" y="347397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68117" y="42627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50492" y="42393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83997" y="501081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530" y="997628"/>
            <a:ext cx="3289604" cy="280650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009188" y="997743"/>
            <a:ext cx="0" cy="2468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3" grpId="0"/>
      <p:bldP spid="14" grpId="0"/>
      <p:bldP spid="15" grpId="0"/>
      <p:bldP spid="18" grpId="0" animBg="1"/>
      <p:bldP spid="54" grpId="0"/>
      <p:bldP spid="55" grpId="0"/>
      <p:bldP spid="58" grpId="0"/>
      <p:bldP spid="6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Example 2: Conversion from NFA to FA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255639"/>
              </p:ext>
            </p:extLst>
          </p:nvPr>
        </p:nvGraphicFramePr>
        <p:xfrm>
          <a:off x="1768511" y="1247606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026325"/>
                  </p:ext>
                </p:extLst>
              </p:nvPr>
            </p:nvGraphicFramePr>
            <p:xfrm>
              <a:off x="1770100" y="1619718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026325"/>
                  </p:ext>
                </p:extLst>
              </p:nvPr>
            </p:nvGraphicFramePr>
            <p:xfrm>
              <a:off x="1770100" y="1619718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8065" r="-1003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658" t="-8065" r="-658" b="-2419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73215"/>
                  </p:ext>
                </p:extLst>
              </p:nvPr>
            </p:nvGraphicFramePr>
            <p:xfrm>
              <a:off x="1771686" y="1991191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73215"/>
                  </p:ext>
                </p:extLst>
              </p:nvPr>
            </p:nvGraphicFramePr>
            <p:xfrm>
              <a:off x="1771686" y="1991191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/>
                    <a:gridCol w="1854200"/>
                    <a:gridCol w="1854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8" t="-1613" r="-200328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658" t="-1613" r="-100987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0000" t="-1613" r="-656" b="-1451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757088"/>
                  </p:ext>
                </p:extLst>
              </p:nvPr>
            </p:nvGraphicFramePr>
            <p:xfrm>
              <a:off x="1773274" y="236520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757088"/>
                  </p:ext>
                </p:extLst>
              </p:nvPr>
            </p:nvGraphicFramePr>
            <p:xfrm>
              <a:off x="1773274" y="236520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29" t="-1515" r="-200987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000" t="-1515" r="-10032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0658" t="-1515" r="-658" b="-75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2875057"/>
                  </p:ext>
                </p:extLst>
              </p:nvPr>
            </p:nvGraphicFramePr>
            <p:xfrm>
              <a:off x="1774862" y="276398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2875057"/>
                  </p:ext>
                </p:extLst>
              </p:nvPr>
            </p:nvGraphicFramePr>
            <p:xfrm>
              <a:off x="1774862" y="276398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29" t="-1515" r="-2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329" t="-1515" r="-1006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329" t="-1515" r="-658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2575560" y="513162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131629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>
            <a:stCxn id="31" idx="2"/>
          </p:cNvCxnSpPr>
          <p:nvPr/>
        </p:nvCxnSpPr>
        <p:spPr>
          <a:xfrm flipH="1">
            <a:off x="1965960" y="5436429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3848771" y="512628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71" y="5126281"/>
                <a:ext cx="609600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007987"/>
                  </p:ext>
                </p:extLst>
              </p:nvPr>
            </p:nvGraphicFramePr>
            <p:xfrm>
              <a:off x="1774861" y="316276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007987"/>
                  </p:ext>
                </p:extLst>
              </p:nvPr>
            </p:nvGraphicFramePr>
            <p:xfrm>
              <a:off x="1774861" y="316276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/>
                    <a:gridCol w="1852083"/>
                    <a:gridCol w="18520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166360" y="513162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0" y="5131629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6514827" y="5131629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827" y="5131629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>
            <a:stCxn id="36" idx="2"/>
            <a:endCxn id="31" idx="6"/>
          </p:cNvCxnSpPr>
          <p:nvPr/>
        </p:nvCxnSpPr>
        <p:spPr>
          <a:xfrm flipH="1">
            <a:off x="3185160" y="5431081"/>
            <a:ext cx="663611" cy="5348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29366" y="50978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24619" y="4265022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cxnSp>
        <p:nvCxnSpPr>
          <p:cNvPr id="43" name="Straight Connector 42"/>
          <p:cNvCxnSpPr>
            <a:stCxn id="41" idx="2"/>
            <a:endCxn id="36" idx="6"/>
          </p:cNvCxnSpPr>
          <p:nvPr/>
        </p:nvCxnSpPr>
        <p:spPr>
          <a:xfrm flipH="1" flipV="1">
            <a:off x="4458371" y="5431081"/>
            <a:ext cx="707989" cy="5348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2" idx="2"/>
            <a:endCxn id="41" idx="6"/>
          </p:cNvCxnSpPr>
          <p:nvPr/>
        </p:nvCxnSpPr>
        <p:spPr>
          <a:xfrm flipH="1">
            <a:off x="5775960" y="5436429"/>
            <a:ext cx="738867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1" idx="1"/>
            <a:endCxn id="31" idx="7"/>
          </p:cNvCxnSpPr>
          <p:nvPr/>
        </p:nvCxnSpPr>
        <p:spPr>
          <a:xfrm rot="5400000" flipH="1" flipV="1">
            <a:off x="2880360" y="5005377"/>
            <a:ext cx="12700" cy="431052"/>
          </a:xfrm>
          <a:prstGeom prst="curvedConnector3">
            <a:avLst>
              <a:gd name="adj1" fmla="val 4902937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98286" y="509787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96494" y="509787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52" name="Oval 51"/>
          <p:cNvSpPr/>
          <p:nvPr/>
        </p:nvSpPr>
        <p:spPr>
          <a:xfrm>
            <a:off x="6591026" y="5210924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373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Example 2: Conversion from NFA to 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5090160" y="272092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0" y="2720927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stCxn id="4" idx="2"/>
          </p:cNvCxnSpPr>
          <p:nvPr/>
        </p:nvCxnSpPr>
        <p:spPr>
          <a:xfrm flipH="1">
            <a:off x="4480560" y="3025727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16222" y="185432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8" name="Curved Connector 7"/>
          <p:cNvCxnSpPr>
            <a:stCxn id="4" idx="1"/>
            <a:endCxn id="4" idx="7"/>
          </p:cNvCxnSpPr>
          <p:nvPr/>
        </p:nvCxnSpPr>
        <p:spPr>
          <a:xfrm rot="5400000" flipH="1" flipV="1">
            <a:off x="5394960" y="2594675"/>
            <a:ext cx="12700" cy="431052"/>
          </a:xfrm>
          <a:prstGeom prst="curvedConnector3">
            <a:avLst>
              <a:gd name="adj1" fmla="val 4902937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0500" y="3810000"/>
                <a:ext cx="277230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810000"/>
                <a:ext cx="2772308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0500" y="4210110"/>
                <a:ext cx="277230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210110"/>
                <a:ext cx="2772308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" y="461022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610220"/>
                <a:ext cx="876300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0500" y="5006701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006701"/>
                <a:ext cx="876300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500" y="5403182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403182"/>
                <a:ext cx="876300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500" y="5796034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796034"/>
                <a:ext cx="876300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6214110" y="272092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10" y="2720927"/>
                <a:ext cx="609600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5" idx="2"/>
            <a:endCxn id="4" idx="6"/>
          </p:cNvCxnSpPr>
          <p:nvPr/>
        </p:nvCxnSpPr>
        <p:spPr>
          <a:xfrm flipH="1">
            <a:off x="5699760" y="3025727"/>
            <a:ext cx="51435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34655" y="26739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6897642" y="185432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42" y="1854320"/>
                <a:ext cx="609600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stCxn id="25" idx="3"/>
            <a:endCxn id="15" idx="7"/>
          </p:cNvCxnSpPr>
          <p:nvPr/>
        </p:nvCxnSpPr>
        <p:spPr>
          <a:xfrm flipH="1">
            <a:off x="6734436" y="2374646"/>
            <a:ext cx="252480" cy="43555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25230" y="23354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6971177" y="3526542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177" y="3526542"/>
                <a:ext cx="865868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1"/>
            <a:endCxn id="15" idx="5"/>
          </p:cNvCxnSpPr>
          <p:nvPr/>
        </p:nvCxnSpPr>
        <p:spPr>
          <a:xfrm flipH="1" flipV="1">
            <a:off x="6734436" y="3241253"/>
            <a:ext cx="363544" cy="374563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39904" y="334683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8278062" y="120569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062" y="1205697"/>
                <a:ext cx="609600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>
            <a:stCxn id="40" idx="2"/>
            <a:endCxn id="25" idx="7"/>
          </p:cNvCxnSpPr>
          <p:nvPr/>
        </p:nvCxnSpPr>
        <p:spPr>
          <a:xfrm flipH="1">
            <a:off x="7417968" y="1510497"/>
            <a:ext cx="860094" cy="433097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11080" y="14140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8127784" y="2653448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784" y="2653448"/>
                <a:ext cx="865868" cy="6096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7915880" y="20574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5" name="Curved Connector 54"/>
          <p:cNvCxnSpPr>
            <a:stCxn id="25" idx="6"/>
            <a:endCxn id="50" idx="1"/>
          </p:cNvCxnSpPr>
          <p:nvPr/>
        </p:nvCxnSpPr>
        <p:spPr>
          <a:xfrm>
            <a:off x="7507242" y="2159120"/>
            <a:ext cx="747345" cy="583602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392" y="1081620"/>
            <a:ext cx="4029197" cy="151523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24" grpId="0"/>
      <p:bldP spid="25" grpId="0" animBg="1"/>
      <p:bldP spid="30" grpId="0"/>
      <p:bldP spid="31" grpId="0" animBg="1"/>
      <p:bldP spid="33" grpId="0"/>
      <p:bldP spid="40" grpId="0" animBg="1"/>
      <p:bldP spid="42" grpId="0"/>
      <p:bldP spid="50" grpId="0" animBg="1"/>
      <p:bldP spid="5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Example 2: Conversion from NFA to 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stCxn id="4" idx="2"/>
          </p:cNvCxnSpPr>
          <p:nvPr/>
        </p:nvCxnSpPr>
        <p:spPr>
          <a:xfrm flipH="1">
            <a:off x="1773918" y="4610438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5692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8" name="Curved Connector 7"/>
          <p:cNvCxnSpPr>
            <a:stCxn id="4" idx="1"/>
            <a:endCxn id="4" idx="0"/>
          </p:cNvCxnSpPr>
          <p:nvPr/>
        </p:nvCxnSpPr>
        <p:spPr>
          <a:xfrm rot="5400000" flipH="1" flipV="1">
            <a:off x="2535918" y="4242512"/>
            <a:ext cx="89274" cy="215526"/>
          </a:xfrm>
          <a:prstGeom prst="curvedConnector3">
            <a:avLst>
              <a:gd name="adj1" fmla="val 66497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5" idx="2"/>
            <a:endCxn id="4" idx="6"/>
          </p:cNvCxnSpPr>
          <p:nvPr/>
        </p:nvCxnSpPr>
        <p:spPr>
          <a:xfrm flipH="1">
            <a:off x="2993118" y="4610438"/>
            <a:ext cx="51435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28013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stCxn id="25" idx="3"/>
            <a:endCxn id="15" idx="7"/>
          </p:cNvCxnSpPr>
          <p:nvPr/>
        </p:nvCxnSpPr>
        <p:spPr>
          <a:xfrm flipH="1">
            <a:off x="4027794" y="3959357"/>
            <a:ext cx="252480" cy="43555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8588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  <a:blipFill rotWithShape="0">
                <a:blip r:embed="rId6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1"/>
            <a:endCxn id="15" idx="5"/>
          </p:cNvCxnSpPr>
          <p:nvPr/>
        </p:nvCxnSpPr>
        <p:spPr>
          <a:xfrm flipH="1" flipV="1">
            <a:off x="4027794" y="4825964"/>
            <a:ext cx="363544" cy="374563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33262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>
            <a:stCxn id="40" idx="2"/>
            <a:endCxn id="25" idx="7"/>
          </p:cNvCxnSpPr>
          <p:nvPr/>
        </p:nvCxnSpPr>
        <p:spPr>
          <a:xfrm flipH="1">
            <a:off x="4711326" y="2944924"/>
            <a:ext cx="901705" cy="583381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71037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5009950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5" name="Curved Connector 54"/>
          <p:cNvCxnSpPr>
            <a:stCxn id="25" idx="6"/>
            <a:endCxn id="50" idx="1"/>
          </p:cNvCxnSpPr>
          <p:nvPr/>
        </p:nvCxnSpPr>
        <p:spPr>
          <a:xfrm>
            <a:off x="4800600" y="3743831"/>
            <a:ext cx="808837" cy="90698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urved Connector 25"/>
          <p:cNvCxnSpPr/>
          <p:nvPr/>
        </p:nvCxnSpPr>
        <p:spPr>
          <a:xfrm rot="16200000" flipH="1" flipV="1">
            <a:off x="3533444" y="2010525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55412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5" name="Curved Connector 34"/>
          <p:cNvCxnSpPr/>
          <p:nvPr/>
        </p:nvCxnSpPr>
        <p:spPr>
          <a:xfrm rot="16200000" flipH="1" flipV="1">
            <a:off x="3969167" y="2572501"/>
            <a:ext cx="1576240" cy="1890037"/>
          </a:xfrm>
          <a:prstGeom prst="curvedConnector3">
            <a:avLst>
              <a:gd name="adj1" fmla="val 837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12412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/>
              <p:cNvSpPr/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43" idx="2"/>
            <a:endCxn id="31" idx="7"/>
          </p:cNvCxnSpPr>
          <p:nvPr/>
        </p:nvCxnSpPr>
        <p:spPr>
          <a:xfrm flipH="1">
            <a:off x="5003600" y="4916662"/>
            <a:ext cx="488465" cy="28386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96542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51" name="Straight Connector 50"/>
          <p:cNvCxnSpPr>
            <a:stCxn id="39" idx="1"/>
            <a:endCxn id="31" idx="5"/>
          </p:cNvCxnSpPr>
          <p:nvPr/>
        </p:nvCxnSpPr>
        <p:spPr>
          <a:xfrm flipH="1" flipV="1">
            <a:off x="5003600" y="5631579"/>
            <a:ext cx="531784" cy="178548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092679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29" grpId="0"/>
      <p:bldP spid="36" grpId="0"/>
      <p:bldP spid="37" grpId="0"/>
      <p:bldP spid="38" grpId="0"/>
      <p:bldP spid="39" grpId="0" animBg="1"/>
      <p:bldP spid="43" grpId="0" animBg="1"/>
      <p:bldP spid="47" grpId="0"/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Example 2: Conversion from NFA to 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stCxn id="4" idx="2"/>
          </p:cNvCxnSpPr>
          <p:nvPr/>
        </p:nvCxnSpPr>
        <p:spPr>
          <a:xfrm flipH="1">
            <a:off x="1773918" y="4610438"/>
            <a:ext cx="6096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5692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8" name="Curved Connector 7"/>
          <p:cNvCxnSpPr>
            <a:stCxn id="4" idx="1"/>
            <a:endCxn id="4" idx="0"/>
          </p:cNvCxnSpPr>
          <p:nvPr/>
        </p:nvCxnSpPr>
        <p:spPr>
          <a:xfrm rot="5400000" flipH="1" flipV="1">
            <a:off x="2535918" y="4242512"/>
            <a:ext cx="89274" cy="215526"/>
          </a:xfrm>
          <a:prstGeom prst="curvedConnector3">
            <a:avLst>
              <a:gd name="adj1" fmla="val 66497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5" idx="2"/>
            <a:endCxn id="4" idx="6"/>
          </p:cNvCxnSpPr>
          <p:nvPr/>
        </p:nvCxnSpPr>
        <p:spPr>
          <a:xfrm flipH="1">
            <a:off x="2993118" y="4610438"/>
            <a:ext cx="51435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28013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stCxn id="25" idx="3"/>
            <a:endCxn id="15" idx="7"/>
          </p:cNvCxnSpPr>
          <p:nvPr/>
        </p:nvCxnSpPr>
        <p:spPr>
          <a:xfrm flipH="1">
            <a:off x="4027794" y="3959357"/>
            <a:ext cx="252480" cy="43555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8588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  <a:blipFill rotWithShape="0">
                <a:blip r:embed="rId6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1"/>
            <a:endCxn id="15" idx="5"/>
          </p:cNvCxnSpPr>
          <p:nvPr/>
        </p:nvCxnSpPr>
        <p:spPr>
          <a:xfrm flipH="1" flipV="1">
            <a:off x="4027794" y="4825964"/>
            <a:ext cx="363544" cy="374563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33262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blipFill rotWithShape="0">
                <a:blip r:embed="rId7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>
            <a:stCxn id="40" idx="2"/>
            <a:endCxn id="25" idx="7"/>
          </p:cNvCxnSpPr>
          <p:nvPr/>
        </p:nvCxnSpPr>
        <p:spPr>
          <a:xfrm flipH="1">
            <a:off x="4711326" y="2944924"/>
            <a:ext cx="901705" cy="583381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71037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5009950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5" name="Curved Connector 54"/>
          <p:cNvCxnSpPr>
            <a:stCxn id="25" idx="6"/>
            <a:endCxn id="50" idx="1"/>
          </p:cNvCxnSpPr>
          <p:nvPr/>
        </p:nvCxnSpPr>
        <p:spPr>
          <a:xfrm>
            <a:off x="4800600" y="3743831"/>
            <a:ext cx="808837" cy="90698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urved Connector 25"/>
          <p:cNvCxnSpPr>
            <a:stCxn id="40" idx="0"/>
            <a:endCxn id="4" idx="7"/>
          </p:cNvCxnSpPr>
          <p:nvPr/>
        </p:nvCxnSpPr>
        <p:spPr>
          <a:xfrm rot="16200000" flipH="1" flipV="1">
            <a:off x="3533444" y="2010524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55412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5" name="Curved Connector 34"/>
          <p:cNvCxnSpPr>
            <a:stCxn id="40" idx="1"/>
            <a:endCxn id="15" idx="0"/>
          </p:cNvCxnSpPr>
          <p:nvPr/>
        </p:nvCxnSpPr>
        <p:spPr>
          <a:xfrm rot="16200000" flipH="1" flipV="1">
            <a:off x="3969167" y="2572499"/>
            <a:ext cx="1576240" cy="1890037"/>
          </a:xfrm>
          <a:prstGeom prst="curvedConnector3">
            <a:avLst>
              <a:gd name="adj1" fmla="val 837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12412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/>
              <p:cNvSpPr/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blipFill rotWithShape="0">
                <a:blip r:embed="rId13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43" idx="2"/>
            <a:endCxn id="31" idx="7"/>
          </p:cNvCxnSpPr>
          <p:nvPr/>
        </p:nvCxnSpPr>
        <p:spPr>
          <a:xfrm flipH="1">
            <a:off x="5003600" y="4916662"/>
            <a:ext cx="488465" cy="28386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96542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51" name="Straight Connector 50"/>
          <p:cNvCxnSpPr>
            <a:stCxn id="39" idx="1"/>
            <a:endCxn id="31" idx="5"/>
          </p:cNvCxnSpPr>
          <p:nvPr/>
        </p:nvCxnSpPr>
        <p:spPr>
          <a:xfrm flipH="1" flipV="1">
            <a:off x="5003600" y="5631579"/>
            <a:ext cx="531784" cy="178548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092679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4" name="Curved Connector 43"/>
          <p:cNvCxnSpPr>
            <a:stCxn id="50" idx="2"/>
            <a:endCxn id="25" idx="5"/>
          </p:cNvCxnSpPr>
          <p:nvPr/>
        </p:nvCxnSpPr>
        <p:spPr>
          <a:xfrm rot="10800000">
            <a:off x="4711326" y="3959357"/>
            <a:ext cx="771308" cy="90698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96542" y="4015935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48" name="Straight Connector 47"/>
          <p:cNvCxnSpPr>
            <a:stCxn id="31" idx="0"/>
            <a:endCxn id="50" idx="3"/>
          </p:cNvCxnSpPr>
          <p:nvPr/>
        </p:nvCxnSpPr>
        <p:spPr>
          <a:xfrm flipV="1">
            <a:off x="4697469" y="4265581"/>
            <a:ext cx="911968" cy="845672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94199" y="447595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4" name="Curved Connector 53"/>
          <p:cNvCxnSpPr>
            <a:stCxn id="43" idx="6"/>
            <a:endCxn id="40" idx="6"/>
          </p:cNvCxnSpPr>
          <p:nvPr/>
        </p:nvCxnSpPr>
        <p:spPr>
          <a:xfrm flipH="1" flipV="1">
            <a:off x="6222631" y="2944924"/>
            <a:ext cx="135302" cy="1971738"/>
          </a:xfrm>
          <a:prstGeom prst="curvedConnector3">
            <a:avLst>
              <a:gd name="adj1" fmla="val -16895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78073" y="374707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57" name="Straight Connector 56"/>
          <p:cNvCxnSpPr>
            <a:stCxn id="50" idx="4"/>
            <a:endCxn id="43" idx="0"/>
          </p:cNvCxnSpPr>
          <p:nvPr/>
        </p:nvCxnSpPr>
        <p:spPr>
          <a:xfrm>
            <a:off x="5915568" y="4354855"/>
            <a:ext cx="9431" cy="257007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67241" y="431408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/>
              <p:cNvSpPr/>
              <p:nvPr/>
            </p:nvSpPr>
            <p:spPr>
              <a:xfrm>
                <a:off x="2383518" y="4305639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Oval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9"/>
                <a:ext cx="609600" cy="6096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3507468" y="4305639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9"/>
                <a:ext cx="609600" cy="609600"/>
              </a:xfrm>
              <a:prstGeom prst="ellipse">
                <a:avLst/>
              </a:prstGeom>
              <a:blipFill rotWithShape="0">
                <a:blip r:embed="rId15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/>
              <p:cNvSpPr/>
              <p:nvPr/>
            </p:nvSpPr>
            <p:spPr>
              <a:xfrm>
                <a:off x="4191000" y="3439032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2"/>
                <a:ext cx="609600" cy="609600"/>
              </a:xfrm>
              <a:prstGeom prst="ellipse">
                <a:avLst/>
              </a:prstGeom>
              <a:blipFill rotWithShape="0">
                <a:blip r:embed="rId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/>
              <p:cNvSpPr/>
              <p:nvPr/>
            </p:nvSpPr>
            <p:spPr>
              <a:xfrm>
                <a:off x="4264535" y="5111254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Oval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4"/>
                <a:ext cx="865868" cy="609600"/>
              </a:xfrm>
              <a:prstGeom prst="ellipse">
                <a:avLst/>
              </a:prstGeom>
              <a:blipFill rotWithShape="0">
                <a:blip r:embed="rId16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urved Connector 73"/>
          <p:cNvCxnSpPr>
            <a:endCxn id="71" idx="0"/>
          </p:cNvCxnSpPr>
          <p:nvPr/>
        </p:nvCxnSpPr>
        <p:spPr>
          <a:xfrm rot="16200000" flipH="1" flipV="1">
            <a:off x="3969167" y="2572500"/>
            <a:ext cx="1576240" cy="1890037"/>
          </a:xfrm>
          <a:prstGeom prst="curvedConnector3">
            <a:avLst>
              <a:gd name="adj1" fmla="val 837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37" grpId="0"/>
      <p:bldP spid="38" grpId="0"/>
      <p:bldP spid="45" grpId="0"/>
      <p:bldP spid="49" grpId="0"/>
      <p:bldP spid="56" grpId="0"/>
      <p:bldP spid="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Example 2: Conversion from NFA to 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4498565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65" y="4305638"/>
                <a:ext cx="609600" cy="6096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stCxn id="4" idx="2"/>
          </p:cNvCxnSpPr>
          <p:nvPr/>
        </p:nvCxnSpPr>
        <p:spPr>
          <a:xfrm flipH="1">
            <a:off x="4114800" y="4610438"/>
            <a:ext cx="383765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30739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8" name="Curved Connector 7"/>
          <p:cNvCxnSpPr>
            <a:stCxn id="4" idx="1"/>
            <a:endCxn id="4" idx="0"/>
          </p:cNvCxnSpPr>
          <p:nvPr/>
        </p:nvCxnSpPr>
        <p:spPr>
          <a:xfrm rot="5400000" flipH="1" flipV="1">
            <a:off x="4650965" y="4242512"/>
            <a:ext cx="89274" cy="215526"/>
          </a:xfrm>
          <a:prstGeom prst="curvedConnector3">
            <a:avLst>
              <a:gd name="adj1" fmla="val 66497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622515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15" y="4305638"/>
                <a:ext cx="609600" cy="609600"/>
              </a:xfrm>
              <a:prstGeom prst="ellipse">
                <a:avLst/>
              </a:prstGeom>
              <a:blipFill rotWithShape="0">
                <a:blip r:embed="rId3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5" idx="2"/>
            <a:endCxn id="4" idx="6"/>
          </p:cNvCxnSpPr>
          <p:nvPr/>
        </p:nvCxnSpPr>
        <p:spPr>
          <a:xfrm flipH="1">
            <a:off x="5108165" y="4610438"/>
            <a:ext cx="51435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3060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6306047" y="3439031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47" y="3439031"/>
                <a:ext cx="609600" cy="609600"/>
              </a:xfrm>
              <a:prstGeom prst="ellipse">
                <a:avLst/>
              </a:prstGeom>
              <a:blipFill rotWithShape="0">
                <a:blip r:embed="rId4"/>
                <a:stretch>
                  <a:fillRect l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stCxn id="25" idx="3"/>
            <a:endCxn id="15" idx="7"/>
          </p:cNvCxnSpPr>
          <p:nvPr/>
        </p:nvCxnSpPr>
        <p:spPr>
          <a:xfrm flipH="1">
            <a:off x="6142841" y="3959357"/>
            <a:ext cx="252480" cy="43555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33635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6379582" y="5111253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82" y="5111253"/>
                <a:ext cx="865868" cy="609600"/>
              </a:xfrm>
              <a:prstGeom prst="ellipse">
                <a:avLst/>
              </a:prstGeom>
              <a:blipFill rotWithShape="0">
                <a:blip r:embed="rId5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31" idx="1"/>
            <a:endCxn id="15" idx="5"/>
          </p:cNvCxnSpPr>
          <p:nvPr/>
        </p:nvCxnSpPr>
        <p:spPr>
          <a:xfrm flipH="1" flipV="1">
            <a:off x="6142841" y="4825964"/>
            <a:ext cx="363544" cy="374563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48309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7728078" y="2640124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78" y="2640124"/>
                <a:ext cx="609600" cy="609600"/>
              </a:xfrm>
              <a:prstGeom prst="ellipse">
                <a:avLst/>
              </a:prstGeom>
              <a:blipFill rotWithShape="0">
                <a:blip r:embed="rId6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>
            <a:stCxn id="40" idx="2"/>
            <a:endCxn id="25" idx="7"/>
          </p:cNvCxnSpPr>
          <p:nvPr/>
        </p:nvCxnSpPr>
        <p:spPr>
          <a:xfrm flipH="1">
            <a:off x="6826373" y="2944924"/>
            <a:ext cx="901705" cy="583381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86084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7597681" y="3745255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81" y="3745255"/>
                <a:ext cx="865868" cy="6096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7124997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5" name="Curved Connector 54"/>
          <p:cNvCxnSpPr>
            <a:stCxn id="25" idx="6"/>
            <a:endCxn id="50" idx="1"/>
          </p:cNvCxnSpPr>
          <p:nvPr/>
        </p:nvCxnSpPr>
        <p:spPr>
          <a:xfrm>
            <a:off x="6915647" y="3743831"/>
            <a:ext cx="808837" cy="90698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0" idx="0"/>
            <a:endCxn id="4" idx="7"/>
          </p:cNvCxnSpPr>
          <p:nvPr/>
        </p:nvCxnSpPr>
        <p:spPr>
          <a:xfrm rot="16200000" flipH="1" flipV="1">
            <a:off x="5648491" y="2010524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459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5" name="Curved Connector 34"/>
          <p:cNvCxnSpPr>
            <a:stCxn id="40" idx="1"/>
            <a:endCxn id="15" idx="0"/>
          </p:cNvCxnSpPr>
          <p:nvPr/>
        </p:nvCxnSpPr>
        <p:spPr>
          <a:xfrm rot="16200000" flipH="1" flipV="1">
            <a:off x="6084214" y="2572499"/>
            <a:ext cx="1576240" cy="1890037"/>
          </a:xfrm>
          <a:prstGeom prst="curvedConnector3">
            <a:avLst>
              <a:gd name="adj1" fmla="val 837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27459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7842" y="990600"/>
                <a:ext cx="8871858" cy="701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2" y="990600"/>
                <a:ext cx="8871858" cy="701154"/>
              </a:xfrm>
              <a:prstGeom prst="rect">
                <a:avLst/>
              </a:prstGeom>
              <a:blipFill rotWithShape="0">
                <a:blip r:embed="rId8"/>
                <a:stretch>
                  <a:fillRect b="-7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842" y="1737246"/>
                <a:ext cx="8986158" cy="701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2" y="1737246"/>
                <a:ext cx="8986158" cy="701154"/>
              </a:xfrm>
              <a:prstGeom prst="rect">
                <a:avLst/>
              </a:prstGeom>
              <a:blipFill rotWithShape="0">
                <a:blip r:embed="rId9"/>
                <a:stretch>
                  <a:fillRect b="-7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7488875" y="5720853"/>
                <a:ext cx="1103171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75" y="5720853"/>
                <a:ext cx="1103171" cy="6096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/>
              <p:cNvSpPr/>
              <p:nvPr/>
            </p:nvSpPr>
            <p:spPr>
              <a:xfrm>
                <a:off x="7607112" y="4611862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112" y="4611862"/>
                <a:ext cx="865868" cy="609600"/>
              </a:xfrm>
              <a:prstGeom prst="ellipse">
                <a:avLst/>
              </a:prstGeom>
              <a:blipFill rotWithShape="0">
                <a:blip r:embed="rId11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43" idx="2"/>
            <a:endCxn id="31" idx="7"/>
          </p:cNvCxnSpPr>
          <p:nvPr/>
        </p:nvCxnSpPr>
        <p:spPr>
          <a:xfrm flipH="1">
            <a:off x="7118647" y="4916662"/>
            <a:ext cx="488465" cy="283865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11589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51" name="Straight Connector 50"/>
          <p:cNvCxnSpPr>
            <a:stCxn id="39" idx="1"/>
            <a:endCxn id="31" idx="5"/>
          </p:cNvCxnSpPr>
          <p:nvPr/>
        </p:nvCxnSpPr>
        <p:spPr>
          <a:xfrm flipH="1" flipV="1">
            <a:off x="7118647" y="5631579"/>
            <a:ext cx="531784" cy="178548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07726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4" name="Curved Connector 43"/>
          <p:cNvCxnSpPr/>
          <p:nvPr/>
        </p:nvCxnSpPr>
        <p:spPr>
          <a:xfrm rot="10800000">
            <a:off x="6826373" y="4024102"/>
            <a:ext cx="771308" cy="90698"/>
          </a:xfrm>
          <a:prstGeom prst="curved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11589" y="4015935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48" name="Straight Connector 47"/>
          <p:cNvCxnSpPr>
            <a:stCxn id="31" idx="0"/>
            <a:endCxn id="50" idx="3"/>
          </p:cNvCxnSpPr>
          <p:nvPr/>
        </p:nvCxnSpPr>
        <p:spPr>
          <a:xfrm flipV="1">
            <a:off x="6812516" y="4265581"/>
            <a:ext cx="911968" cy="845672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09246" y="447595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4" name="Curved Connector 53"/>
          <p:cNvCxnSpPr>
            <a:stCxn id="43" idx="6"/>
            <a:endCxn id="40" idx="6"/>
          </p:cNvCxnSpPr>
          <p:nvPr/>
        </p:nvCxnSpPr>
        <p:spPr>
          <a:xfrm flipH="1" flipV="1">
            <a:off x="8337678" y="2944924"/>
            <a:ext cx="135302" cy="1971738"/>
          </a:xfrm>
          <a:prstGeom prst="curvedConnector3">
            <a:avLst>
              <a:gd name="adj1" fmla="val -16895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693120" y="374707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57" name="Straight Connector 56"/>
          <p:cNvCxnSpPr>
            <a:stCxn id="50" idx="4"/>
            <a:endCxn id="43" idx="0"/>
          </p:cNvCxnSpPr>
          <p:nvPr/>
        </p:nvCxnSpPr>
        <p:spPr>
          <a:xfrm>
            <a:off x="8030615" y="4354855"/>
            <a:ext cx="9431" cy="257007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82288" y="431408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59" name="Straight Connector 58"/>
          <p:cNvCxnSpPr>
            <a:stCxn id="43" idx="4"/>
            <a:endCxn id="39" idx="0"/>
          </p:cNvCxnSpPr>
          <p:nvPr/>
        </p:nvCxnSpPr>
        <p:spPr>
          <a:xfrm>
            <a:off x="8040046" y="5221462"/>
            <a:ext cx="415" cy="499391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058647" y="5334000"/>
            <a:ext cx="346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61" name="Curved Connector 60"/>
          <p:cNvCxnSpPr>
            <a:stCxn id="39" idx="6"/>
            <a:endCxn id="39" idx="7"/>
          </p:cNvCxnSpPr>
          <p:nvPr/>
        </p:nvCxnSpPr>
        <p:spPr>
          <a:xfrm flipH="1" flipV="1">
            <a:off x="8430490" y="5810127"/>
            <a:ext cx="161556" cy="215526"/>
          </a:xfrm>
          <a:prstGeom prst="curvedConnector4">
            <a:avLst>
              <a:gd name="adj1" fmla="val -141499"/>
              <a:gd name="adj2" fmla="val 24748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685817" y="5290108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7793510" y="2690697"/>
            <a:ext cx="488463" cy="48846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7663133" y="3806940"/>
            <a:ext cx="715594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671035" y="4670630"/>
            <a:ext cx="715594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525304" y="5773626"/>
            <a:ext cx="1002883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" y="2590800"/>
            <a:ext cx="3845754" cy="37856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 now no new states are obtained, the process stops and we need to define the accepting states.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To define accepting states, the states which contain the accepting states of NFA will be accepting states of final FA.</a:t>
            </a:r>
          </a:p>
        </p:txBody>
      </p:sp>
    </p:spTree>
    <p:extLst>
      <p:ext uri="{BB962C8B-B14F-4D97-AF65-F5344CB8AC3E}">
        <p14:creationId xmlns:p14="http://schemas.microsoft.com/office/powerpoint/2010/main" val="36719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60" grpId="0"/>
      <p:bldP spid="62" grpId="0"/>
      <p:bldP spid="63" grpId="0" animBg="1"/>
      <p:bldP spid="64" grpId="0" animBg="1"/>
      <p:bldP spid="65" grpId="0" animBg="1"/>
      <p:bldP spid="66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050" dirty="0"/>
                  <a:t>Nondeterministic Finite Automata with </a:t>
                </a:r>
                <a14:m>
                  <m:oMath xmlns:m="http://schemas.openxmlformats.org/officeDocument/2006/math">
                    <m:r>
                      <a:rPr lang="en-US" sz="305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050" dirty="0"/>
                  <a:t>-Transitions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669" r="-904" b="-9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 nondeterministic finite automaton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-transitions (NFA-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) is a 5-tuple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finite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∪{⋀})→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3" t="-228" r="-90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9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 err="1"/>
                  <a:t>Nonrecursive</a:t>
                </a:r>
                <a:r>
                  <a:rPr lang="en-US" sz="3600" dirty="0"/>
                  <a:t>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dirty="0"/>
                  <a:t> for NFA-</a:t>
                </a:r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For an NFA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will 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moves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by a sequence of transition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if there exist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a sequence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so that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4" t="-457" r="-1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4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527" y="1371599"/>
            <a:ext cx="2971800" cy="331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chemeClr val="accent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4935732" y="881915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a</a:t>
            </a:r>
            <a:r>
              <a:rPr lang="en-US" sz="2600" b="1" baseline="30000" dirty="0">
                <a:solidFill>
                  <a:schemeClr val="accent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6501" y="2136722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6621" y="2863121"/>
            <a:ext cx="10227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5857" y="2550207"/>
            <a:ext cx="717966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25911" y="3267862"/>
            <a:ext cx="98154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aaaa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25911" y="3669472"/>
            <a:ext cx="147488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</a:rPr>
              <a:t>aaaaa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…..</a:t>
            </a:r>
            <a:endParaRPr lang="en-US" sz="2600" b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246283" y="2136722"/>
            <a:ext cx="762000" cy="2142350"/>
          </a:xfrm>
          <a:prstGeom prst="rightBrac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08283" y="2938075"/>
            <a:ext cx="1728392" cy="52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Infinite …..</a:t>
            </a: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5272579" y="1371600"/>
            <a:ext cx="1541726" cy="1828806"/>
          </a:xfrm>
          <a:prstGeom prst="curvedConnector2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90500" y="945320"/>
            <a:ext cx="8763000" cy="5334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C00000"/>
                </a:solidFill>
              </a:rPr>
              <a:t>L</a:t>
            </a:r>
            <a:r>
              <a:rPr lang="en-US" sz="2600" b="1" baseline="-25000" dirty="0">
                <a:solidFill>
                  <a:srgbClr val="C00000"/>
                </a:solidFill>
              </a:rPr>
              <a:t> </a:t>
            </a:r>
            <a:r>
              <a:rPr lang="en-US" sz="2600" b="1" dirty="0">
                <a:solidFill>
                  <a:srgbClr val="C00000"/>
                </a:solidFill>
              </a:rPr>
              <a:t>= One or More Occurrences of a = </a:t>
            </a:r>
          </a:p>
          <a:p>
            <a:pPr algn="just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4278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14" grpId="0"/>
      <p:bldP spid="19" grpId="0"/>
      <p:bldP spid="20" grpId="0"/>
      <p:bldP spid="24" grpId="0"/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-closure of a Set of States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1278" b="-33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NFA-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any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-closure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defined as follows: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Every element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an element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∈⋀(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every element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,⋀</m:t>
                    </m:r>
                  </m:oMath>
                </a14:m>
                <a:r>
                  <a:rPr lang="en-US" sz="2400" dirty="0"/>
                  <a:t>) is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No other elements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are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4" t="-457" r="-1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9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+mj-lt"/>
                  </a:rPr>
                  <a:t>Applying Definitions of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^(</m:t>
                    </m:r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/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endCxn id="30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/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stCxn id="49" idx="2"/>
            <a:endCxn id="30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0"/>
            <a:endCxn id="35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5" idx="6"/>
            <a:endCxn id="55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5"/>
            <a:endCxn id="49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4"/>
            <a:endCxn id="46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6" idx="6"/>
            <a:endCxn id="65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8" idx="7"/>
            <a:endCxn id="49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46" idx="5"/>
            <a:endCxn id="46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35" idx="7"/>
            <a:endCxn id="35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55" idx="6"/>
            <a:endCxn id="33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65" idx="6"/>
            <a:endCxn id="48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33" idx="7"/>
            <a:endCxn id="33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48" idx="5"/>
            <a:endCxn id="48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/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544165" y="1136835"/>
                <a:ext cx="1542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65" y="1136835"/>
                <a:ext cx="154243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78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858001" y="11385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1138535"/>
                <a:ext cx="381000" cy="461665"/>
              </a:xfrm>
              <a:prstGeom prst="rect">
                <a:avLst/>
              </a:prstGeom>
              <a:blipFill rotWithShape="0">
                <a:blip r:embed="rId13"/>
                <a:stretch>
                  <a:fillRect r="-79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86600" y="11385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1138535"/>
                <a:ext cx="381000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4839" r="-290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543800" y="11430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1143000"/>
                <a:ext cx="381000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483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924800" y="11430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143000"/>
                <a:ext cx="38100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077200" y="11430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143000"/>
                <a:ext cx="381000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793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43" grpId="0"/>
      <p:bldP spid="44" grpId="0"/>
      <p:bldP spid="45" grpId="0"/>
      <p:bldP spid="47" grpId="0"/>
      <p:bldP spid="5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+mj-lt"/>
                  </a:rPr>
                  <a:t>Applying Definitions of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^(</m:t>
                    </m:r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247495" y="1244120"/>
                <a:ext cx="1318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95" y="1244120"/>
                <a:ext cx="131898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934200" y="1210273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210273"/>
                <a:ext cx="381000" cy="461665"/>
              </a:xfrm>
              <a:prstGeom prst="rect">
                <a:avLst/>
              </a:prstGeom>
              <a:blipFill rotWithShape="0">
                <a:blip r:embed="rId12"/>
                <a:stretch>
                  <a:fillRect r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7772400" y="121473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1214738"/>
                <a:ext cx="381000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476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077200" y="121473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214738"/>
                <a:ext cx="381000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229600" y="121473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1214738"/>
                <a:ext cx="381000" cy="461665"/>
              </a:xfrm>
              <a:prstGeom prst="rect">
                <a:avLst/>
              </a:prstGeom>
              <a:blipFill rotWithShape="0">
                <a:blip r:embed="rId15"/>
                <a:stretch>
                  <a:fillRect r="-79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388065" y="1221219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065" y="1221219"/>
                <a:ext cx="381000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96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315200" y="121473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214738"/>
                <a:ext cx="381000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4762" r="-2698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997" y="1213704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97" y="1213704"/>
                <a:ext cx="38100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/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Oval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endCxn id="47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/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Oval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stCxn id="75" idx="2"/>
            <a:endCxn id="47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7" idx="0"/>
            <a:endCxn id="68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8" idx="6"/>
            <a:endCxn id="88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1" idx="5"/>
            <a:endCxn id="75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7" idx="4"/>
            <a:endCxn id="71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6"/>
            <a:endCxn id="90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3" idx="7"/>
            <a:endCxn id="75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71" idx="5"/>
            <a:endCxn id="71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8" idx="7"/>
            <a:endCxn id="68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/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Oval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>
            <a:stCxn id="88" idx="6"/>
            <a:endCxn id="51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/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Oval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90" idx="6"/>
            <a:endCxn id="73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51" idx="7"/>
            <a:endCxn id="51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73" idx="5"/>
            <a:endCxn id="73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17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4" grpId="0"/>
      <p:bldP spid="56" grpId="0"/>
      <p:bldP spid="57" grpId="0"/>
      <p:bldP spid="58" grpId="0"/>
      <p:bldP spid="60" grpId="0"/>
      <p:bldP spid="66" grpId="0"/>
      <p:bldP spid="5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dirty="0"/>
                  <a:t> for NFA-</a:t>
                </a:r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be an NFA-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. The extended transition 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defined as follows.</a:t>
                </a:r>
              </a:p>
              <a:p>
                <a:pPr marL="857250" lvl="1" indent="-457200" algn="just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857250" lvl="1" indent="-457200" algn="just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6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sz="2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r>
                        <a:rPr lang="en-US" sz="2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6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b="1" dirty="0"/>
              </a:p>
              <a:p>
                <a:pPr marL="400050" lvl="1" indent="0" algn="just">
                  <a:buNone/>
                </a:pPr>
                <a:r>
                  <a:rPr lang="en-US" sz="2400" dirty="0"/>
                  <a:t>A string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. The language recognized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is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of all strings accepted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4" t="-457" r="-1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+mj-lt"/>
                  </a:rPr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b="-22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334000" y="1129331"/>
                <a:ext cx="1256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129331"/>
                <a:ext cx="125679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45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590795" y="1570697"/>
                <a:ext cx="1772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95" y="1570697"/>
                <a:ext cx="177226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590795" y="1134518"/>
                <a:ext cx="1772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95" y="1134518"/>
                <a:ext cx="1772265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/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6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/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Oval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59" idx="2"/>
            <a:endCxn id="46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6" idx="0"/>
            <a:endCxn id="49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6"/>
            <a:endCxn id="78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8" idx="5"/>
            <a:endCxn id="59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6" idx="4"/>
            <a:endCxn id="52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6"/>
            <a:endCxn id="85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5" idx="7"/>
            <a:endCxn id="59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52" idx="5"/>
            <a:endCxn id="52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49" idx="7"/>
            <a:endCxn id="49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>
            <a:stCxn id="78" idx="6"/>
            <a:endCxn id="48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/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Oval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/>
          <p:cNvCxnSpPr>
            <a:stCxn id="85" idx="6"/>
            <a:endCxn id="55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48" idx="7"/>
            <a:endCxn id="48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55" idx="5"/>
            <a:endCxn id="55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0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+mj-lt"/>
                  </a:rPr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b="-22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5357812" y="3642060"/>
                <a:ext cx="456563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12" y="3642060"/>
                <a:ext cx="4565632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4543100" y="4729850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0" y="4729850"/>
                <a:ext cx="506898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538387" y="5124455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∪{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387" y="5124455"/>
                <a:ext cx="506898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538387" y="5561332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387" y="5561332"/>
                <a:ext cx="506898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4538387" y="6015335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387" y="6015335"/>
                <a:ext cx="5068984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325068" y="2107847"/>
                <a:ext cx="1417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68" y="2107847"/>
                <a:ext cx="1417637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5325068" y="2537062"/>
                <a:ext cx="4565632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68" y="2537062"/>
                <a:ext cx="4565632" cy="10468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091649"/>
                  </p:ext>
                </p:extLst>
              </p:nvPr>
            </p:nvGraphicFramePr>
            <p:xfrm>
              <a:off x="313240" y="5276411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091649"/>
                  </p:ext>
                </p:extLst>
              </p:nvPr>
            </p:nvGraphicFramePr>
            <p:xfrm>
              <a:off x="313240" y="5276411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/>
                    <a:gridCol w="223577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52" t="-1639" r="-166968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490" t="-1639" r="-545" b="-219672"/>
                          </a:stretch>
                        </a:blipFill>
                      </a:tcPr>
                    </a:tc>
                  </a:tr>
                  <a:tr h="796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52" t="-46970" r="-166968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60490" t="-46970" r="-545" b="-151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34000" y="1129331"/>
                <a:ext cx="1256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129331"/>
                <a:ext cx="125679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45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590795" y="1570697"/>
                <a:ext cx="1772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95" y="1570697"/>
                <a:ext cx="1772265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590795" y="1134518"/>
                <a:ext cx="1772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95" y="1134518"/>
                <a:ext cx="1772265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/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1" name="Oval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/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2" name="Oval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/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3" name="Oval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/>
          <p:cNvCxnSpPr>
            <a:endCxn id="131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/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5" name="Oval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/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6" name="Oval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/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7" name="Oval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>
            <a:stCxn id="137" idx="2"/>
            <a:endCxn id="131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1" idx="0"/>
            <a:endCxn id="133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3" idx="6"/>
            <a:endCxn id="147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2" idx="5"/>
            <a:endCxn id="137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1" idx="4"/>
            <a:endCxn id="135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5" idx="6"/>
            <a:endCxn id="149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36" idx="7"/>
            <a:endCxn id="137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/>
          <p:cNvCxnSpPr>
            <a:stCxn id="135" idx="5"/>
            <a:endCxn id="135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urved Connector 145"/>
          <p:cNvCxnSpPr>
            <a:stCxn id="133" idx="7"/>
            <a:endCxn id="133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/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7" name="Oval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/>
          <p:cNvCxnSpPr>
            <a:stCxn id="147" idx="6"/>
            <a:endCxn id="132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/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9" name="Oval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/>
          <p:cNvCxnSpPr>
            <a:stCxn id="149" idx="6"/>
            <a:endCxn id="136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/>
          <p:cNvCxnSpPr>
            <a:stCxn id="132" idx="7"/>
            <a:endCxn id="132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151"/>
          <p:cNvCxnSpPr>
            <a:stCxn id="136" idx="5"/>
            <a:endCxn id="136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511742" y="4696237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998769" y="467264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54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27" grpId="0"/>
      <p:bldP spid="128" grpId="0"/>
      <p:bldP spid="129" grpId="0"/>
      <p:bldP spid="54" grpId="0"/>
      <p:bldP spid="1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sz="3600" dirty="0">
                    <a:solidFill>
                      <a:prstClr val="black"/>
                    </a:solidFill>
                    <a:latin typeface="Calibri"/>
                  </a:rPr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b="-23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" y="3558516"/>
                <a:ext cx="6087691" cy="1083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010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01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558516"/>
                <a:ext cx="6087691" cy="1083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4648134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648134"/>
                <a:ext cx="506898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3200" y="5109799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00" y="5109799"/>
                <a:ext cx="506898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53200" y="5634335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00" y="5634335"/>
                <a:ext cx="506898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8213" y="914400"/>
                <a:ext cx="6087691" cy="1083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01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3" y="914400"/>
                <a:ext cx="6087691" cy="10836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08026" y="1981200"/>
                <a:ext cx="494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26" y="1981200"/>
                <a:ext cx="4948984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16895" y="2454243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95" y="2454243"/>
                <a:ext cx="506898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508026" y="2891135"/>
                <a:ext cx="5068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26" y="2891135"/>
                <a:ext cx="5068984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006" y="967099"/>
            <a:ext cx="4081494" cy="3813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228426"/>
                  </p:ext>
                </p:extLst>
              </p:nvPr>
            </p:nvGraphicFramePr>
            <p:xfrm>
              <a:off x="5357334" y="5109799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228426"/>
                  </p:ext>
                </p:extLst>
              </p:nvPr>
            </p:nvGraphicFramePr>
            <p:xfrm>
              <a:off x="5357334" y="5109799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/>
                    <a:gridCol w="223577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452" t="-1639" r="-167421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326" t="-1639" r="-543" b="-218033"/>
                          </a:stretch>
                        </a:blipFill>
                      </a:tcPr>
                    </a:tc>
                  </a:tr>
                  <a:tr h="796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452" t="-47328" r="-167421" b="-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60326" t="-47328" r="-543" b="-15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922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45" grpId="0"/>
      <p:bldP spid="46" grpId="0"/>
      <p:bldP spid="47" grpId="0"/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NFA-^ to FA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20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NFA 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to FA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3289" y="2881288"/>
                <a:ext cx="2514600" cy="121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dirty="0">
                    <a:solidFill>
                      <a:schemeClr val="accent1">
                        <a:lumMod val="75000"/>
                      </a:schemeClr>
                    </a:solidFill>
                  </a:rPr>
                  <a:t>NFA -</a:t>
                </a:r>
                <a:r>
                  <a:rPr lang="en-US" sz="4500" b="1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endParaRPr lang="en-US" sz="4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9" y="2881288"/>
                <a:ext cx="2514600" cy="1219200"/>
              </a:xfrm>
              <a:prstGeom prst="rect">
                <a:avLst/>
              </a:prstGeom>
              <a:blipFill rotWithShape="0">
                <a:blip r:embed="rId3"/>
                <a:stretch>
                  <a:fillRect b="-6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505200" y="2895600"/>
            <a:ext cx="25146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1">
                    <a:lumMod val="75000"/>
                  </a:schemeClr>
                </a:solidFill>
              </a:rPr>
              <a:t>NFA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1720" y="2866048"/>
            <a:ext cx="25146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accent1">
                    <a:lumMod val="75000"/>
                  </a:schemeClr>
                </a:solidFill>
              </a:rPr>
              <a:t>FA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>
            <a:off x="3321390" y="2711790"/>
            <a:ext cx="0" cy="158682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>
            <a:off x="6203610" y="2697479"/>
            <a:ext cx="0" cy="158682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3600" dirty="0">
                    <a:latin typeface="+mj-lt"/>
                  </a:rPr>
                  <a:t>Conversion from NFA-</a:t>
                </a:r>
                <a:r>
                  <a:rPr lang="el-G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sz="3600" dirty="0">
                    <a:latin typeface="+mj-lt"/>
                  </a:rPr>
                  <a:t> to FA</a:t>
                </a:r>
                <a:endParaRPr 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3005250" y="1167073"/>
              <a:ext cx="3328162" cy="24693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956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,^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{A}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0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{C}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594861"/>
                  </p:ext>
                </p:extLst>
              </p:nvPr>
            </p:nvGraphicFramePr>
            <p:xfrm>
              <a:off x="3005250" y="1167073"/>
              <a:ext cx="3328162" cy="24693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95605"/>
                    <a:gridCol w="977519"/>
                    <a:gridCol w="977519"/>
                    <a:gridCol w="977519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38" t="-1250" r="-746154" b="-4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994" t="-1250" r="-201242" b="-4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1875" t="-1250" r="-102500" b="-4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0373" t="-1250" r="-1863" b="-41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A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{B}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{A}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0373" t="-102532" r="-1863" b="-316456"/>
                          </a:stretch>
                        </a:blipFill>
                      </a:tcPr>
                    </a:tc>
                  </a:tr>
                  <a:tr h="530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B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{D}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{C}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0373" t="-181818" r="-1863" b="-184091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C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994" t="-313924" r="-201242" b="-1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1875" t="-313924" r="-102500" b="-1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{B}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D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994" t="-408750" r="-201242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 smtClean="0"/>
                            <a:t>{D}</a:t>
                          </a:r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0373" t="-408750" r="-1863" b="-3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3" name="Oval 22"/>
          <p:cNvSpPr/>
          <p:nvPr/>
        </p:nvSpPr>
        <p:spPr>
          <a:xfrm>
            <a:off x="2298116" y="5257800"/>
            <a:ext cx="685800" cy="685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>
            <a:off x="1764716" y="5600700"/>
            <a:ext cx="5334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213096" y="5257800"/>
            <a:ext cx="685800" cy="685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sp>
        <p:nvSpPr>
          <p:cNvPr id="26" name="Oval 25"/>
          <p:cNvSpPr/>
          <p:nvPr/>
        </p:nvSpPr>
        <p:spPr>
          <a:xfrm>
            <a:off x="6248400" y="5257800"/>
            <a:ext cx="685800" cy="685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27" name="Straight Arrow Connector 26"/>
          <p:cNvCxnSpPr>
            <a:stCxn id="23" idx="6"/>
            <a:endCxn id="25" idx="2"/>
          </p:cNvCxnSpPr>
          <p:nvPr/>
        </p:nvCxnSpPr>
        <p:spPr>
          <a:xfrm>
            <a:off x="2983916" y="5600700"/>
            <a:ext cx="122918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6"/>
            <a:endCxn id="26" idx="2"/>
          </p:cNvCxnSpPr>
          <p:nvPr/>
        </p:nvCxnSpPr>
        <p:spPr>
          <a:xfrm>
            <a:off x="4898896" y="5600700"/>
            <a:ext cx="134950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31" idx="5"/>
            <a:endCxn id="25" idx="7"/>
          </p:cNvCxnSpPr>
          <p:nvPr/>
        </p:nvCxnSpPr>
        <p:spPr>
          <a:xfrm rot="16200000" flipH="1">
            <a:off x="4388240" y="4948010"/>
            <a:ext cx="810466" cy="99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203116" y="3962400"/>
            <a:ext cx="685800" cy="685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2" name="Oval 31"/>
          <p:cNvSpPr/>
          <p:nvPr/>
        </p:nvSpPr>
        <p:spPr>
          <a:xfrm>
            <a:off x="6316980" y="5326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3402304" y="527935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21884" y="480643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9180" y="5249767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37" name="Curved Connector 36"/>
          <p:cNvCxnSpPr>
            <a:stCxn id="23" idx="7"/>
            <a:endCxn id="23" idx="1"/>
          </p:cNvCxnSpPr>
          <p:nvPr/>
        </p:nvCxnSpPr>
        <p:spPr>
          <a:xfrm rot="16200000" flipV="1">
            <a:off x="2641016" y="5115766"/>
            <a:ext cx="12700" cy="484934"/>
          </a:xfrm>
          <a:prstGeom prst="curvedConnector3">
            <a:avLst>
              <a:gd name="adj1" fmla="val 4743386"/>
            </a:avLst>
          </a:prstGeom>
          <a:ln w="25400">
            <a:solidFill>
              <a:schemeClr val="accent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26" idx="1"/>
            <a:endCxn id="26" idx="7"/>
          </p:cNvCxnSpPr>
          <p:nvPr/>
        </p:nvCxnSpPr>
        <p:spPr>
          <a:xfrm rot="5400000" flipH="1" flipV="1">
            <a:off x="6591300" y="5115766"/>
            <a:ext cx="12700" cy="484934"/>
          </a:xfrm>
          <a:prstGeom prst="curvedConnector3">
            <a:avLst>
              <a:gd name="adj1" fmla="val 4390811"/>
            </a:avLst>
          </a:prstGeom>
          <a:ln w="25400">
            <a:solidFill>
              <a:schemeClr val="accent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5" idx="1"/>
            <a:endCxn id="31" idx="3"/>
          </p:cNvCxnSpPr>
          <p:nvPr/>
        </p:nvCxnSpPr>
        <p:spPr>
          <a:xfrm rot="16200000" flipV="1">
            <a:off x="3903306" y="4948010"/>
            <a:ext cx="810466" cy="99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75358" y="4413087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51343" y="446353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8483" y="480363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0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31" grpId="0" animBg="1"/>
      <p:bldP spid="32" grpId="0" animBg="1"/>
      <p:bldP spid="34" grpId="0"/>
      <p:bldP spid="35" grpId="0"/>
      <p:bldP spid="36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and associativity of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en-US" b="1" dirty="0"/>
          </a:p>
        </p:txBody>
      </p:sp>
      <p:graphicFrame>
        <p:nvGraphicFramePr>
          <p:cNvPr id="4" name="Group 38"/>
          <p:cNvGraphicFramePr>
            <a:graphicFrameLocks/>
          </p:cNvGraphicFramePr>
          <p:nvPr/>
        </p:nvGraphicFramePr>
        <p:xfrm>
          <a:off x="457200" y="1143000"/>
          <a:ext cx="8229600" cy="2187577"/>
        </p:xfrm>
        <a:graphic>
          <a:graphicData uri="http://schemas.openxmlformats.org/drawingml/2006/table">
            <a:tbl>
              <a:tblPr/>
              <a:tblGrid>
                <a:gridCol w="2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1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Operator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Precedence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Associative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Kleene </a:t>
                      </a: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Concatenation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1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Union 	</a:t>
                      </a: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|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378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821" y="1624012"/>
                <a:ext cx="111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1" y="1624012"/>
                <a:ext cx="1119268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821" y="22860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1" y="22860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562600" y="248516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029200" y="2828067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251017" y="249845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9" name="Straight Arrow Connector 18"/>
          <p:cNvCxnSpPr>
            <a:stCxn id="15" idx="7"/>
            <a:endCxn id="52" idx="3"/>
          </p:cNvCxnSpPr>
          <p:nvPr/>
        </p:nvCxnSpPr>
        <p:spPr>
          <a:xfrm flipV="1">
            <a:off x="6147967" y="1486654"/>
            <a:ext cx="850933" cy="10989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5769558" y="1637781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6898467" y="249845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27" name="Straight Arrow Connector 26"/>
          <p:cNvCxnSpPr>
            <a:stCxn id="15" idx="6"/>
            <a:endCxn id="24" idx="2"/>
          </p:cNvCxnSpPr>
          <p:nvPr/>
        </p:nvCxnSpPr>
        <p:spPr>
          <a:xfrm>
            <a:off x="6248400" y="2828067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69089" y="4191000"/>
                <a:ext cx="45957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89" y="4191000"/>
                <a:ext cx="4595731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54720" y="459111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20" y="459111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4757" y="4960037"/>
                <a:ext cx="3384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757" y="4960037"/>
                <a:ext cx="3384840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/>
          <p:cNvSpPr/>
          <p:nvPr/>
        </p:nvSpPr>
        <p:spPr>
          <a:xfrm>
            <a:off x="6898467" y="90128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60" name="Curved Connector 59"/>
          <p:cNvCxnSpPr>
            <a:stCxn id="15" idx="1"/>
            <a:endCxn id="15" idx="7"/>
          </p:cNvCxnSpPr>
          <p:nvPr/>
        </p:nvCxnSpPr>
        <p:spPr>
          <a:xfrm rot="5400000" flipH="1" flipV="1">
            <a:off x="5905500" y="2343133"/>
            <a:ext cx="12700" cy="484934"/>
          </a:xfrm>
          <a:prstGeom prst="curvedConnector3">
            <a:avLst>
              <a:gd name="adj1" fmla="val 4647953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15" idx="4"/>
            <a:endCxn id="18" idx="4"/>
          </p:cNvCxnSpPr>
          <p:nvPr/>
        </p:nvCxnSpPr>
        <p:spPr>
          <a:xfrm rot="16200000" flipH="1">
            <a:off x="7243066" y="1833400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flipH="1">
            <a:off x="6283907" y="178377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390400" y="251338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7129369" y="340361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54720" y="1629228"/>
                <a:ext cx="3009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20" y="1629228"/>
                <a:ext cx="300990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71932" y="20864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32" y="2086476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165606" y="30211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06" y="3021135"/>
                <a:ext cx="3559912" cy="9673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501" y="91979"/>
            <a:ext cx="8763000" cy="808037"/>
          </a:xfrm>
        </p:spPr>
        <p:txBody>
          <a:bodyPr/>
          <a:lstStyle/>
          <a:p>
            <a:r>
              <a:rPr lang="en-US" dirty="0"/>
              <a:t>Conversion from NFA- ^ to FA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309" y="1001381"/>
            <a:ext cx="87630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1: To convert NFA - ^ to NFA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818633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818633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6106142" y="4991220"/>
            <a:ext cx="3037858" cy="144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80045" y="4589030"/>
            <a:ext cx="505085" cy="25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3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 animBg="1"/>
      <p:bldP spid="18" grpId="0" animBg="1"/>
      <p:bldP spid="23" grpId="0"/>
      <p:bldP spid="24" grpId="0" animBg="1"/>
      <p:bldP spid="31" grpId="0"/>
      <p:bldP spid="32" grpId="0"/>
      <p:bldP spid="33" grpId="0"/>
      <p:bldP spid="52" grpId="0" animBg="1"/>
      <p:bldP spid="84" grpId="0"/>
      <p:bldP spid="86" grpId="0"/>
      <p:bldP spid="87" grpId="0"/>
      <p:bldP spid="28" grpId="0"/>
      <p:bldP spid="30" grpId="0"/>
      <p:bldP spid="34" grpId="0"/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sz="3600" dirty="0">
                    <a:solidFill>
                      <a:prstClr val="black"/>
                    </a:solidFill>
                    <a:latin typeface="Calibri"/>
                  </a:rPr>
                  <a:t>Conversion from NFA-</a:t>
                </a:r>
                <a:r>
                  <a:rPr lang="el-GR" sz="3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sz="3600" dirty="0">
                    <a:solidFill>
                      <a:prstClr val="black"/>
                    </a:solidFill>
                    <a:latin typeface="Calibri"/>
                  </a:rPr>
                  <a:t> to 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693583" y="264481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160183" y="2987711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382000" y="265809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9" name="Straight Arrow Connector 18"/>
          <p:cNvCxnSpPr>
            <a:stCxn id="15" idx="7"/>
            <a:endCxn id="52" idx="3"/>
          </p:cNvCxnSpPr>
          <p:nvPr/>
        </p:nvCxnSpPr>
        <p:spPr>
          <a:xfrm flipV="1">
            <a:off x="6278950" y="1646298"/>
            <a:ext cx="850933" cy="10989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5900541" y="179742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7029450" y="2658096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27" name="Straight Arrow Connector 26"/>
          <p:cNvCxnSpPr>
            <a:stCxn id="15" idx="6"/>
            <a:endCxn id="24" idx="2"/>
          </p:cNvCxnSpPr>
          <p:nvPr/>
        </p:nvCxnSpPr>
        <p:spPr>
          <a:xfrm>
            <a:off x="6379383" y="2987711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/>
          <p:cNvSpPr/>
          <p:nvPr/>
        </p:nvSpPr>
        <p:spPr>
          <a:xfrm>
            <a:off x="7029450" y="1060931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60" name="Curved Connector 59"/>
          <p:cNvCxnSpPr>
            <a:stCxn id="15" idx="1"/>
            <a:endCxn id="15" idx="7"/>
          </p:cNvCxnSpPr>
          <p:nvPr/>
        </p:nvCxnSpPr>
        <p:spPr>
          <a:xfrm rot="5400000" flipH="1" flipV="1">
            <a:off x="6036483" y="2502777"/>
            <a:ext cx="12700" cy="484934"/>
          </a:xfrm>
          <a:prstGeom prst="curvedConnector3">
            <a:avLst>
              <a:gd name="adj1" fmla="val 4647953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15" idx="4"/>
            <a:endCxn id="18" idx="4"/>
          </p:cNvCxnSpPr>
          <p:nvPr/>
        </p:nvCxnSpPr>
        <p:spPr>
          <a:xfrm rot="16200000" flipH="1">
            <a:off x="7374049" y="1993044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flipH="1">
            <a:off x="6414890" y="194341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521383" y="267303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7231324" y="35930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09769" y="3048000"/>
                <a:ext cx="4982789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74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2" name="Rectangle 31"/>
          <p:cNvSpPr/>
          <p:nvPr/>
        </p:nvSpPr>
        <p:spPr>
          <a:xfrm>
            <a:off x="6106142" y="4991220"/>
            <a:ext cx="3037858" cy="144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80045" y="4589030"/>
            <a:ext cx="505085" cy="25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8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5" grpId="0"/>
      <p:bldP spid="36" grpId="0"/>
      <p:bldP spid="37" grpId="0"/>
      <p:bldP spid="43" grpId="0"/>
      <p:bldP spid="44" grpId="0"/>
      <p:bldP spid="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5348844" y="259829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815444" y="2941192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03726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36" name="Straight Arrow Connector 35"/>
          <p:cNvCxnSpPr>
            <a:stCxn id="26" idx="7"/>
            <a:endCxn id="42" idx="2"/>
          </p:cNvCxnSpPr>
          <p:nvPr/>
        </p:nvCxnSpPr>
        <p:spPr>
          <a:xfrm flipV="1">
            <a:off x="5934211" y="1357312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5555802" y="175090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9" name="Oval 38"/>
          <p:cNvSpPr/>
          <p:nvPr/>
        </p:nvSpPr>
        <p:spPr>
          <a:xfrm>
            <a:off x="668471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40" name="Straight Arrow Connector 39"/>
          <p:cNvCxnSpPr>
            <a:stCxn id="26" idx="6"/>
            <a:endCxn id="39" idx="2"/>
          </p:cNvCxnSpPr>
          <p:nvPr/>
        </p:nvCxnSpPr>
        <p:spPr>
          <a:xfrm>
            <a:off x="6034644" y="2941192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9" idx="6"/>
            <a:endCxn id="35" idx="2"/>
          </p:cNvCxnSpPr>
          <p:nvPr/>
        </p:nvCxnSpPr>
        <p:spPr>
          <a:xfrm>
            <a:off x="7370511" y="2954477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684711" y="101441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44" name="Curved Connector 43"/>
          <p:cNvCxnSpPr>
            <a:stCxn id="26" idx="1"/>
            <a:endCxn id="26" idx="7"/>
          </p:cNvCxnSpPr>
          <p:nvPr/>
        </p:nvCxnSpPr>
        <p:spPr>
          <a:xfrm rot="5400000" flipH="1" flipV="1">
            <a:off x="5691744" y="2456258"/>
            <a:ext cx="12700" cy="484934"/>
          </a:xfrm>
          <a:prstGeom prst="curvedConnector3">
            <a:avLst>
              <a:gd name="adj1" fmla="val 4647953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6" idx="4"/>
            <a:endCxn id="35" idx="4"/>
          </p:cNvCxnSpPr>
          <p:nvPr/>
        </p:nvCxnSpPr>
        <p:spPr>
          <a:xfrm rot="16200000" flipH="1">
            <a:off x="7029310" y="194652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1"/>
            <a:endCxn id="42" idx="3"/>
          </p:cNvCxnSpPr>
          <p:nvPr/>
        </p:nvCxnSpPr>
        <p:spPr>
          <a:xfrm flipV="1">
            <a:off x="6785144" y="1599779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flipH="1">
            <a:off x="6019800" y="18288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6477000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6176644" y="26265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 flipH="1">
            <a:off x="6886585" y="354654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 flipH="1">
            <a:off x="7506195" y="264078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8" name="Rectangle 57"/>
          <p:cNvSpPr/>
          <p:nvPr/>
        </p:nvSpPr>
        <p:spPr>
          <a:xfrm>
            <a:off x="6106142" y="5473098"/>
            <a:ext cx="3037858" cy="975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970626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17859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/>
      <p:bldP spid="32" grpId="0"/>
      <p:bldP spid="33" grpId="0"/>
      <p:bldP spid="28" grpId="0"/>
      <p:bldP spid="30" grpId="0"/>
      <p:bldP spid="34" grpId="0"/>
      <p:bldP spid="48" grpId="0"/>
      <p:bldP spid="51" grpId="0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5348844" y="259829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26" name="Straight Arrow Connector 25"/>
          <p:cNvCxnSpPr>
            <a:endCxn id="25" idx="2"/>
          </p:cNvCxnSpPr>
          <p:nvPr/>
        </p:nvCxnSpPr>
        <p:spPr>
          <a:xfrm>
            <a:off x="4815444" y="2941192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03726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29" name="Straight Arrow Connector 28"/>
          <p:cNvCxnSpPr>
            <a:stCxn id="25" idx="7"/>
            <a:endCxn id="38" idx="2"/>
          </p:cNvCxnSpPr>
          <p:nvPr/>
        </p:nvCxnSpPr>
        <p:spPr>
          <a:xfrm flipV="1">
            <a:off x="5934211" y="1357312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flipH="1">
            <a:off x="5555802" y="175090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2" name="Oval 31"/>
          <p:cNvSpPr/>
          <p:nvPr/>
        </p:nvSpPr>
        <p:spPr>
          <a:xfrm>
            <a:off x="668471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33" name="Straight Arrow Connector 32"/>
          <p:cNvCxnSpPr>
            <a:stCxn id="25" idx="6"/>
            <a:endCxn id="32" idx="2"/>
          </p:cNvCxnSpPr>
          <p:nvPr/>
        </p:nvCxnSpPr>
        <p:spPr>
          <a:xfrm>
            <a:off x="6034644" y="2941192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6"/>
            <a:endCxn id="28" idx="2"/>
          </p:cNvCxnSpPr>
          <p:nvPr/>
        </p:nvCxnSpPr>
        <p:spPr>
          <a:xfrm>
            <a:off x="7370511" y="2954477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684711" y="101441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40" name="Curved Connector 39"/>
          <p:cNvCxnSpPr>
            <a:stCxn id="25" idx="1"/>
            <a:endCxn id="25" idx="7"/>
          </p:cNvCxnSpPr>
          <p:nvPr/>
        </p:nvCxnSpPr>
        <p:spPr>
          <a:xfrm rot="5400000" flipH="1" flipV="1">
            <a:off x="5691744" y="2456258"/>
            <a:ext cx="12700" cy="484934"/>
          </a:xfrm>
          <a:prstGeom prst="curvedConnector3">
            <a:avLst>
              <a:gd name="adj1" fmla="val 4762236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5" idx="4"/>
            <a:endCxn id="28" idx="4"/>
          </p:cNvCxnSpPr>
          <p:nvPr/>
        </p:nvCxnSpPr>
        <p:spPr>
          <a:xfrm rot="16200000" flipH="1">
            <a:off x="7029310" y="194652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1"/>
            <a:endCxn id="38" idx="3"/>
          </p:cNvCxnSpPr>
          <p:nvPr/>
        </p:nvCxnSpPr>
        <p:spPr>
          <a:xfrm flipV="1">
            <a:off x="6785144" y="1599779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flipH="1">
            <a:off x="6019800" y="18288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6477000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6176644" y="26265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6886585" y="354654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 flipH="1">
            <a:off x="7506195" y="264078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5" name="Rectangle 54"/>
          <p:cNvSpPr/>
          <p:nvPr/>
        </p:nvSpPr>
        <p:spPr>
          <a:xfrm>
            <a:off x="6106142" y="5473098"/>
            <a:ext cx="3037858" cy="975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217859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5" grpId="0"/>
      <p:bldP spid="36" grpId="0"/>
      <p:bldP spid="37" grpId="0"/>
      <p:bldP spid="43" grpId="0"/>
      <p:bldP spid="44" grpId="0"/>
      <p:bldP spid="5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5348844" y="259829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815444" y="2941192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03726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36" name="Straight Arrow Connector 35"/>
          <p:cNvCxnSpPr>
            <a:stCxn id="26" idx="7"/>
            <a:endCxn id="42" idx="2"/>
          </p:cNvCxnSpPr>
          <p:nvPr/>
        </p:nvCxnSpPr>
        <p:spPr>
          <a:xfrm flipV="1">
            <a:off x="5934211" y="1357312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5555802" y="175090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9" name="Oval 38"/>
          <p:cNvSpPr/>
          <p:nvPr/>
        </p:nvSpPr>
        <p:spPr>
          <a:xfrm>
            <a:off x="6684711" y="2611577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40" name="Straight Arrow Connector 39"/>
          <p:cNvCxnSpPr>
            <a:stCxn id="26" idx="6"/>
            <a:endCxn id="39" idx="2"/>
          </p:cNvCxnSpPr>
          <p:nvPr/>
        </p:nvCxnSpPr>
        <p:spPr>
          <a:xfrm>
            <a:off x="6034644" y="2941192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9" idx="6"/>
            <a:endCxn id="35" idx="2"/>
          </p:cNvCxnSpPr>
          <p:nvPr/>
        </p:nvCxnSpPr>
        <p:spPr>
          <a:xfrm>
            <a:off x="7370511" y="2954477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684711" y="101441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44" name="Curved Connector 43"/>
          <p:cNvCxnSpPr>
            <a:stCxn id="26" idx="1"/>
            <a:endCxn id="26" idx="7"/>
          </p:cNvCxnSpPr>
          <p:nvPr/>
        </p:nvCxnSpPr>
        <p:spPr>
          <a:xfrm rot="5400000" flipH="1" flipV="1">
            <a:off x="5691744" y="2456258"/>
            <a:ext cx="12700" cy="484934"/>
          </a:xfrm>
          <a:prstGeom prst="curvedConnector3">
            <a:avLst>
              <a:gd name="adj1" fmla="val 4647953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6" idx="4"/>
            <a:endCxn id="35" idx="4"/>
          </p:cNvCxnSpPr>
          <p:nvPr/>
        </p:nvCxnSpPr>
        <p:spPr>
          <a:xfrm rot="16200000" flipH="1">
            <a:off x="7029310" y="194652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1"/>
            <a:endCxn id="42" idx="3"/>
          </p:cNvCxnSpPr>
          <p:nvPr/>
        </p:nvCxnSpPr>
        <p:spPr>
          <a:xfrm flipV="1">
            <a:off x="6785144" y="1599779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flipH="1">
            <a:off x="6019800" y="18288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6477000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6176644" y="26265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 flipH="1">
            <a:off x="6886585" y="354654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 flipH="1">
            <a:off x="7506195" y="264078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5" name="Rectangle 54"/>
          <p:cNvSpPr/>
          <p:nvPr/>
        </p:nvSpPr>
        <p:spPr>
          <a:xfrm>
            <a:off x="6106142" y="5943600"/>
            <a:ext cx="3037858" cy="505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001072" y="5557160"/>
            <a:ext cx="725574" cy="247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248305" y="5528132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2" grpId="0"/>
      <p:bldP spid="33" grpId="0"/>
      <p:bldP spid="28" grpId="0"/>
      <p:bldP spid="30" grpId="0"/>
      <p:bldP spid="34" grpId="0"/>
      <p:bldP spid="5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sz="3600" dirty="0">
                    <a:solidFill>
                      <a:prstClr val="black"/>
                    </a:solidFill>
                    <a:latin typeface="Calibri"/>
                  </a:rPr>
                  <a:t>Conversion from NFA-</a:t>
                </a:r>
                <a:r>
                  <a:rPr lang="el-GR" sz="3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sz="3600" dirty="0">
                    <a:solidFill>
                      <a:prstClr val="black"/>
                    </a:solidFill>
                    <a:latin typeface="Calibri"/>
                  </a:rPr>
                  <a:t> to 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6" t="-752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5141133" y="26056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26" name="Straight Arrow Connector 25"/>
          <p:cNvCxnSpPr>
            <a:endCxn id="25" idx="2"/>
          </p:cNvCxnSpPr>
          <p:nvPr/>
        </p:nvCxnSpPr>
        <p:spPr>
          <a:xfrm>
            <a:off x="4607733" y="2948545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829550" y="261893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29" name="Straight Arrow Connector 28"/>
          <p:cNvCxnSpPr>
            <a:stCxn id="25" idx="7"/>
            <a:endCxn id="39" idx="2"/>
          </p:cNvCxnSpPr>
          <p:nvPr/>
        </p:nvCxnSpPr>
        <p:spPr>
          <a:xfrm flipV="1">
            <a:off x="5726500" y="1364665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flipH="1">
            <a:off x="5348091" y="175825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261893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33" name="Straight Arrow Connector 32"/>
          <p:cNvCxnSpPr>
            <a:stCxn id="25" idx="6"/>
            <a:endCxn id="32" idx="2"/>
          </p:cNvCxnSpPr>
          <p:nvPr/>
        </p:nvCxnSpPr>
        <p:spPr>
          <a:xfrm>
            <a:off x="5826933" y="2948545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6"/>
            <a:endCxn id="28" idx="2"/>
          </p:cNvCxnSpPr>
          <p:nvPr/>
        </p:nvCxnSpPr>
        <p:spPr>
          <a:xfrm>
            <a:off x="7162800" y="2961830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9" idx="6"/>
          </p:cNvCxnSpPr>
          <p:nvPr/>
        </p:nvCxnSpPr>
        <p:spPr>
          <a:xfrm>
            <a:off x="7162800" y="1364665"/>
            <a:ext cx="802691" cy="13919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477000" y="102176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42" name="Curved Connector 41"/>
          <p:cNvCxnSpPr>
            <a:stCxn id="25" idx="1"/>
            <a:endCxn id="25" idx="7"/>
          </p:cNvCxnSpPr>
          <p:nvPr/>
        </p:nvCxnSpPr>
        <p:spPr>
          <a:xfrm rot="5400000" flipH="1" flipV="1">
            <a:off x="5484033" y="2463611"/>
            <a:ext cx="12700" cy="484934"/>
          </a:xfrm>
          <a:prstGeom prst="curvedConnector3">
            <a:avLst>
              <a:gd name="adj1" fmla="val 4762244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5" idx="4"/>
            <a:endCxn id="28" idx="4"/>
          </p:cNvCxnSpPr>
          <p:nvPr/>
        </p:nvCxnSpPr>
        <p:spPr>
          <a:xfrm rot="16200000" flipH="1">
            <a:off x="6821599" y="1953878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5"/>
            <a:endCxn id="32" idx="7"/>
          </p:cNvCxnSpPr>
          <p:nvPr/>
        </p:nvCxnSpPr>
        <p:spPr>
          <a:xfrm>
            <a:off x="7062367" y="1607132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  <a:endCxn id="39" idx="3"/>
          </p:cNvCxnSpPr>
          <p:nvPr/>
        </p:nvCxnSpPr>
        <p:spPr>
          <a:xfrm flipV="1">
            <a:off x="6577433" y="1607132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flipH="1">
            <a:off x="5791200" y="18288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6324600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 flipH="1">
            <a:off x="5968933" y="263386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 flipH="1">
            <a:off x="6678874" y="355390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 flipH="1">
            <a:off x="7298484" y="264813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 flipH="1">
            <a:off x="6994508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 flipH="1">
            <a:off x="7588216" y="191334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7" name="Rectangle 56"/>
          <p:cNvSpPr/>
          <p:nvPr/>
        </p:nvSpPr>
        <p:spPr>
          <a:xfrm>
            <a:off x="6106142" y="5972628"/>
            <a:ext cx="3037858" cy="505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248305" y="5528132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5" grpId="0"/>
      <p:bldP spid="36" grpId="0"/>
      <p:bldP spid="37" grpId="0"/>
      <p:bldP spid="43" grpId="0"/>
      <p:bldP spid="44" grpId="0"/>
      <p:bldP spid="55" grpId="0"/>
      <p:bldP spid="56" grpId="0"/>
      <p:bldP spid="5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9673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9673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p:sp>
        <p:nvSpPr>
          <p:cNvPr id="52" name="Oval 51"/>
          <p:cNvSpPr/>
          <p:nvPr/>
        </p:nvSpPr>
        <p:spPr>
          <a:xfrm>
            <a:off x="5141133" y="26056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4607733" y="2948545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829550" y="261893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56" name="Straight Arrow Connector 55"/>
          <p:cNvCxnSpPr>
            <a:stCxn id="52" idx="7"/>
            <a:endCxn id="63" idx="2"/>
          </p:cNvCxnSpPr>
          <p:nvPr/>
        </p:nvCxnSpPr>
        <p:spPr>
          <a:xfrm flipV="1">
            <a:off x="5726500" y="1364665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flipH="1">
            <a:off x="5348091" y="175825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9" name="Oval 58"/>
          <p:cNvSpPr/>
          <p:nvPr/>
        </p:nvSpPr>
        <p:spPr>
          <a:xfrm>
            <a:off x="6477000" y="261893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60" name="Straight Arrow Connector 59"/>
          <p:cNvCxnSpPr>
            <a:stCxn id="52" idx="6"/>
            <a:endCxn id="59" idx="2"/>
          </p:cNvCxnSpPr>
          <p:nvPr/>
        </p:nvCxnSpPr>
        <p:spPr>
          <a:xfrm>
            <a:off x="5826933" y="2948545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9" idx="6"/>
            <a:endCxn id="55" idx="2"/>
          </p:cNvCxnSpPr>
          <p:nvPr/>
        </p:nvCxnSpPr>
        <p:spPr>
          <a:xfrm>
            <a:off x="7162800" y="2961830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3" idx="6"/>
          </p:cNvCxnSpPr>
          <p:nvPr/>
        </p:nvCxnSpPr>
        <p:spPr>
          <a:xfrm>
            <a:off x="7162800" y="1364665"/>
            <a:ext cx="802691" cy="13919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477000" y="102176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65" name="Curved Connector 64"/>
          <p:cNvCxnSpPr>
            <a:stCxn id="52" idx="1"/>
            <a:endCxn id="52" idx="7"/>
          </p:cNvCxnSpPr>
          <p:nvPr/>
        </p:nvCxnSpPr>
        <p:spPr>
          <a:xfrm rot="5400000" flipH="1" flipV="1">
            <a:off x="5484033" y="2463611"/>
            <a:ext cx="12700" cy="484934"/>
          </a:xfrm>
          <a:prstGeom prst="curvedConnector3">
            <a:avLst>
              <a:gd name="adj1" fmla="val 5105094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52" idx="4"/>
            <a:endCxn id="55" idx="4"/>
          </p:cNvCxnSpPr>
          <p:nvPr/>
        </p:nvCxnSpPr>
        <p:spPr>
          <a:xfrm rot="16200000" flipH="1">
            <a:off x="6821599" y="1953878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3" idx="5"/>
            <a:endCxn id="59" idx="7"/>
          </p:cNvCxnSpPr>
          <p:nvPr/>
        </p:nvCxnSpPr>
        <p:spPr>
          <a:xfrm>
            <a:off x="7062367" y="1607132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1"/>
            <a:endCxn id="63" idx="3"/>
          </p:cNvCxnSpPr>
          <p:nvPr/>
        </p:nvCxnSpPr>
        <p:spPr>
          <a:xfrm flipV="1">
            <a:off x="6577433" y="1607132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 flipH="1">
            <a:off x="5791200" y="18288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 flipH="1">
            <a:off x="6324600" y="19928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 flipH="1">
            <a:off x="5968933" y="263386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 flipH="1">
            <a:off x="6678874" y="355390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 flipH="1">
            <a:off x="7298484" y="264813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6994508" y="190425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7588216" y="191334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76" name="Curved Connector 75"/>
          <p:cNvCxnSpPr>
            <a:stCxn id="55" idx="1"/>
            <a:endCxn id="55" idx="7"/>
          </p:cNvCxnSpPr>
          <p:nvPr/>
        </p:nvCxnSpPr>
        <p:spPr>
          <a:xfrm rot="5400000" flipH="1" flipV="1">
            <a:off x="8172450" y="2476896"/>
            <a:ext cx="12700" cy="484934"/>
          </a:xfrm>
          <a:prstGeom prst="curvedConnector3">
            <a:avLst>
              <a:gd name="adj1" fmla="val 5219386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flipH="1">
            <a:off x="8004157" y="171233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/>
              <p:cNvGraphicFramePr>
                <a:graphicFrameLocks noGrp="1"/>
              </p:cNvGraphicFramePr>
              <p:nvPr/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863071"/>
                  </p:ext>
                </p:extLst>
              </p:nvPr>
            </p:nvGraphicFramePr>
            <p:xfrm>
              <a:off x="615807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Rectangle 38"/>
          <p:cNvSpPr/>
          <p:nvPr/>
        </p:nvSpPr>
        <p:spPr>
          <a:xfrm>
            <a:off x="6862642" y="5990653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262034" y="6032278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1447" y="4800703"/>
            <a:ext cx="3768283" cy="16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/>
      <p:bldP spid="32" grpId="0"/>
      <p:bldP spid="33" grpId="0"/>
      <p:bldP spid="28" grpId="0"/>
      <p:bldP spid="30" grpId="0"/>
      <p:bldP spid="34" grpId="0"/>
      <p:bldP spid="77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309771" y="4114800"/>
                <a:ext cx="12810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1281029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IN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9673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9673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/>
          <p:cNvSpPr/>
          <p:nvPr/>
        </p:nvSpPr>
        <p:spPr>
          <a:xfrm>
            <a:off x="5141133" y="257448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4607733" y="291738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829550" y="258776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58" name="Straight Arrow Connector 57"/>
          <p:cNvCxnSpPr>
            <a:stCxn id="52" idx="7"/>
            <a:endCxn id="65" idx="2"/>
          </p:cNvCxnSpPr>
          <p:nvPr/>
        </p:nvCxnSpPr>
        <p:spPr>
          <a:xfrm flipV="1">
            <a:off x="5726500" y="1333500"/>
            <a:ext cx="750500" cy="13414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7879766" y="2641740"/>
            <a:ext cx="585367" cy="57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 flipH="1">
            <a:off x="5348091" y="172709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1" name="Oval 60"/>
          <p:cNvSpPr/>
          <p:nvPr/>
        </p:nvSpPr>
        <p:spPr>
          <a:xfrm>
            <a:off x="6477000" y="258776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62" name="Straight Arrow Connector 61"/>
          <p:cNvCxnSpPr>
            <a:stCxn id="52" idx="6"/>
            <a:endCxn id="61" idx="2"/>
          </p:cNvCxnSpPr>
          <p:nvPr/>
        </p:nvCxnSpPr>
        <p:spPr>
          <a:xfrm>
            <a:off x="5826933" y="2917380"/>
            <a:ext cx="650067" cy="1328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6"/>
            <a:endCxn id="57" idx="2"/>
          </p:cNvCxnSpPr>
          <p:nvPr/>
        </p:nvCxnSpPr>
        <p:spPr>
          <a:xfrm>
            <a:off x="7162800" y="2930665"/>
            <a:ext cx="66675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5" idx="6"/>
            <a:endCxn id="59" idx="1"/>
          </p:cNvCxnSpPr>
          <p:nvPr/>
        </p:nvCxnSpPr>
        <p:spPr>
          <a:xfrm>
            <a:off x="7162800" y="1333500"/>
            <a:ext cx="802691" cy="13919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6477000" y="990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66" name="Oval 65"/>
          <p:cNvSpPr/>
          <p:nvPr/>
        </p:nvSpPr>
        <p:spPr>
          <a:xfrm>
            <a:off x="5191391" y="2631630"/>
            <a:ext cx="585367" cy="57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Curved Connector 66"/>
          <p:cNvCxnSpPr>
            <a:stCxn id="52" idx="1"/>
            <a:endCxn id="52" idx="7"/>
          </p:cNvCxnSpPr>
          <p:nvPr/>
        </p:nvCxnSpPr>
        <p:spPr>
          <a:xfrm rot="5400000" flipH="1" flipV="1">
            <a:off x="5484033" y="2432446"/>
            <a:ext cx="12700" cy="484934"/>
          </a:xfrm>
          <a:prstGeom prst="curvedConnector3">
            <a:avLst>
              <a:gd name="adj1" fmla="val 4762236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52" idx="4"/>
            <a:endCxn id="57" idx="4"/>
          </p:cNvCxnSpPr>
          <p:nvPr/>
        </p:nvCxnSpPr>
        <p:spPr>
          <a:xfrm rot="16200000" flipH="1">
            <a:off x="6821599" y="1922713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5"/>
            <a:endCxn id="61" idx="7"/>
          </p:cNvCxnSpPr>
          <p:nvPr/>
        </p:nvCxnSpPr>
        <p:spPr>
          <a:xfrm>
            <a:off x="7062367" y="1575967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1"/>
            <a:endCxn id="65" idx="3"/>
          </p:cNvCxnSpPr>
          <p:nvPr/>
        </p:nvCxnSpPr>
        <p:spPr>
          <a:xfrm flipV="1">
            <a:off x="6577433" y="1575967"/>
            <a:ext cx="0" cy="11122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flipH="1">
            <a:off x="5791200" y="179763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 flipH="1">
            <a:off x="6324600" y="196170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 flipH="1">
            <a:off x="5968933" y="260270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6678874" y="352273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7298484" y="26169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 flipH="1">
            <a:off x="6994508" y="187308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 flipH="1">
            <a:off x="7588216" y="188217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78" name="Curved Connector 77"/>
          <p:cNvCxnSpPr>
            <a:stCxn id="57" idx="1"/>
            <a:endCxn id="57" idx="7"/>
          </p:cNvCxnSpPr>
          <p:nvPr/>
        </p:nvCxnSpPr>
        <p:spPr>
          <a:xfrm rot="5400000" flipH="1" flipV="1">
            <a:off x="8172450" y="2445731"/>
            <a:ext cx="12700" cy="484934"/>
          </a:xfrm>
          <a:prstGeom prst="curvedConnector3">
            <a:avLst>
              <a:gd name="adj1" fmla="val 5219386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flipH="1">
            <a:off x="8004157" y="168116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/>
              <p:cNvGraphicFramePr>
                <a:graphicFrameLocks noGrp="1"/>
              </p:cNvGraphicFramePr>
              <p:nvPr/>
            </p:nvGraphicFramePr>
            <p:xfrm>
              <a:off x="5486400" y="3923571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2107429"/>
                  </p:ext>
                </p:extLst>
              </p:nvPr>
            </p:nvGraphicFramePr>
            <p:xfrm>
              <a:off x="5486400" y="3923571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57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0126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57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0126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57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0126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57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0126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57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0126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1" name="TextBox 80"/>
          <p:cNvSpPr txBox="1"/>
          <p:nvPr/>
        </p:nvSpPr>
        <p:spPr>
          <a:xfrm>
            <a:off x="1534716" y="5716723"/>
            <a:ext cx="2868426" cy="646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/>
              <a:t>Resulting NFA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174542" y="6050495"/>
            <a:ext cx="1309491" cy="4741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4724400"/>
            <a:ext cx="129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Accepting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600200" y="4724400"/>
                <a:ext cx="38864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               otherwise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724400"/>
                <a:ext cx="3886449" cy="707886"/>
              </a:xfrm>
              <a:prstGeom prst="rect">
                <a:avLst/>
              </a:prstGeom>
              <a:blipFill rotWithShape="0">
                <a:blip r:embed="rId9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1173480" y="48006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=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02080" y="4495800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{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496175" y="5876539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591106" y="1028123"/>
            <a:ext cx="449356" cy="531894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611" y="5334000"/>
            <a:ext cx="3768283" cy="11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5" grpId="0"/>
      <p:bldP spid="36" grpId="0"/>
      <p:bldP spid="37" grpId="0"/>
      <p:bldP spid="43" grpId="0"/>
      <p:bldP spid="44" grpId="0"/>
      <p:bldP spid="59" grpId="0" animBg="1"/>
      <p:bldP spid="66" grpId="0" animBg="1"/>
      <p:bldP spid="81" grpId="0"/>
      <p:bldP spid="11" grpId="0"/>
      <p:bldP spid="83" grpId="0"/>
      <p:bldP spid="84" grpId="0"/>
      <p:bldP spid="85" grpId="0"/>
      <p:bldP spid="42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" y="1447800"/>
                <a:ext cx="60876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447800"/>
                <a:ext cx="6087691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10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90500" y="1890601"/>
                <a:ext cx="49827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890601"/>
                <a:ext cx="4982789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12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90800" y="2327765"/>
                <a:ext cx="8144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2327765"/>
                <a:ext cx="8144098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7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198422" y="2810082"/>
                <a:ext cx="63005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{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200" dirty="0"/>
                  <a:t> {C,D}</a:t>
                </a:r>
                <a:r>
                  <a:rPr lang="en-I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200" dirty="0"/>
                  <a:t> {</a:t>
                </a:r>
                <a14:m>
                  <m:oMath xmlns:m="http://schemas.openxmlformats.org/officeDocument/2006/math">
                    <m:r>
                      <a:rPr lang="en-IN" sz="22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200" dirty="0"/>
                  <a:t>}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200" dirty="0"/>
                  <a:t> {D} =</a:t>
                </a:r>
                <a:r>
                  <a:rPr lang="en-I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200" dirty="0">
                    <a:ea typeface="Cambria Math" panose="02040503050406030204" pitchFamily="18" charset="0"/>
                  </a:rPr>
                  <a:t> </a:t>
                </a:r>
                <a:endParaRPr lang="en-IN" sz="2200" dirty="0"/>
              </a:p>
              <a:p>
                <a:endParaRPr lang="en-IN" sz="2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22" y="2810082"/>
                <a:ext cx="6300535" cy="769441"/>
              </a:xfrm>
              <a:prstGeom prst="rect">
                <a:avLst/>
              </a:prstGeom>
              <a:blipFill rotWithShape="0">
                <a:blip r:embed="rId5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91100" y="3224021"/>
                <a:ext cx="8144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00" y="3224021"/>
                <a:ext cx="8144098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7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198422" y="3688209"/>
                <a:ext cx="25005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22" y="3688209"/>
                <a:ext cx="250050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90500" y="4175576"/>
                <a:ext cx="49394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175576"/>
                <a:ext cx="4939493" cy="430887"/>
              </a:xfrm>
              <a:prstGeom prst="rect">
                <a:avLst/>
              </a:prstGeom>
              <a:blipFill rotWithShape="0">
                <a:blip r:embed="rId8"/>
                <a:stretch>
                  <a:fillRect l="-123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39597" y="4627620"/>
                <a:ext cx="21211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97" y="4627620"/>
                <a:ext cx="2121108" cy="430887"/>
              </a:xfrm>
              <a:prstGeom prst="rect">
                <a:avLst/>
              </a:prstGeom>
              <a:blipFill rotWithShape="0">
                <a:blip r:embed="rId9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90500" y="5156722"/>
                <a:ext cx="46863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156722"/>
                <a:ext cx="4686300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130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637293" y="5596661"/>
                <a:ext cx="35359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93" y="5596661"/>
                <a:ext cx="3535996" cy="430887"/>
              </a:xfrm>
              <a:prstGeom prst="rect">
                <a:avLst/>
              </a:prstGeom>
              <a:blipFill rotWithShape="0">
                <a:blip r:embed="rId11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4857452" y="5562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324052" y="59055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305800" y="522057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CD</a:t>
            </a:r>
          </a:p>
        </p:txBody>
      </p:sp>
      <p:cxnSp>
        <p:nvCxnSpPr>
          <p:cNvPr id="47" name="Straight Arrow Connector 46"/>
          <p:cNvCxnSpPr>
            <a:stCxn id="39" idx="7"/>
            <a:endCxn id="54" idx="3"/>
          </p:cNvCxnSpPr>
          <p:nvPr/>
        </p:nvCxnSpPr>
        <p:spPr>
          <a:xfrm flipV="1">
            <a:off x="5442819" y="5063471"/>
            <a:ext cx="527256" cy="59956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4" idx="6"/>
            <a:endCxn id="83" idx="2"/>
          </p:cNvCxnSpPr>
          <p:nvPr/>
        </p:nvCxnSpPr>
        <p:spPr>
          <a:xfrm>
            <a:off x="6893003" y="4821004"/>
            <a:ext cx="410306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811726" y="4478104"/>
            <a:ext cx="1081277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ABCD</a:t>
            </a:r>
          </a:p>
        </p:txBody>
      </p:sp>
      <p:cxnSp>
        <p:nvCxnSpPr>
          <p:cNvPr id="56" name="Curved Connector 55"/>
          <p:cNvCxnSpPr>
            <a:stCxn id="83" idx="6"/>
            <a:endCxn id="42" idx="0"/>
          </p:cNvCxnSpPr>
          <p:nvPr/>
        </p:nvCxnSpPr>
        <p:spPr>
          <a:xfrm>
            <a:off x="7989109" y="4821004"/>
            <a:ext cx="659591" cy="399571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flipH="1">
            <a:off x="5442819" y="50774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3" name="Oval 82"/>
          <p:cNvSpPr/>
          <p:nvPr/>
        </p:nvSpPr>
        <p:spPr>
          <a:xfrm>
            <a:off x="7303309" y="4478104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BD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6437662" y="385135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88" name="Curved Connector 87"/>
          <p:cNvCxnSpPr/>
          <p:nvPr/>
        </p:nvCxnSpPr>
        <p:spPr>
          <a:xfrm rot="5400000" flipH="1" flipV="1">
            <a:off x="6298581" y="4275547"/>
            <a:ext cx="12700" cy="457200"/>
          </a:xfrm>
          <a:prstGeom prst="curvedConnector3">
            <a:avLst>
              <a:gd name="adj1" fmla="val 607081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flipH="1">
            <a:off x="6874397" y="444295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282264" y="456308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from NFA- ^ to FA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812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Step 2: To convert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828263"/>
                  </p:ext>
                </p:extLst>
              </p:nvPr>
            </p:nvGraphicFramePr>
            <p:xfrm>
              <a:off x="6179820" y="6292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828263"/>
                  </p:ext>
                </p:extLst>
              </p:nvPr>
            </p:nvGraphicFramePr>
            <p:xfrm>
              <a:off x="6179820" y="6292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429" t="-2857" r="-600000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29707" t="-2857" r="-75732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74157" t="-2857" r="-1685" b="-4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429" t="-102857" r="-6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29707" t="-102857" r="-7573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74157" t="-102857" r="-1685" b="-3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429" t="-202857" r="-600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29707" t="-202857" r="-7573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74157" t="-202857" r="-1685" b="-2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429" t="-302857" r="-6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29707" t="-302857" r="-7573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74157" t="-302857" r="-1685" b="-1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429" t="-402857" r="-600000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29707" t="-402857" r="-7573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2"/>
                          <a:stretch>
                            <a:fillRect l="-174157" t="-402857" r="-1685" b="-714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80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3" grpId="0"/>
      <p:bldP spid="44" grpId="0"/>
      <p:bldP spid="45" grpId="0"/>
      <p:bldP spid="46" grpId="0"/>
      <p:bldP spid="49" grpId="0"/>
      <p:bldP spid="50" grpId="0"/>
      <p:bldP spid="51" grpId="0"/>
      <p:bldP spid="52" grpId="0"/>
      <p:bldP spid="39" grpId="0" animBg="1"/>
      <p:bldP spid="42" grpId="0" animBg="1"/>
      <p:bldP spid="54" grpId="0" animBg="1"/>
      <p:bldP spid="82" grpId="0"/>
      <p:bldP spid="83" grpId="0" animBg="1"/>
      <p:bldP spid="87" grpId="0"/>
      <p:bldP spid="89" grpId="0"/>
      <p:bldP spid="90" grpId="0"/>
      <p:bldP spid="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NFA- ^ to FA</a:t>
            </a:r>
          </a:p>
        </p:txBody>
      </p:sp>
      <p:sp>
        <p:nvSpPr>
          <p:cNvPr id="57" name="Oval 56"/>
          <p:cNvSpPr/>
          <p:nvPr/>
        </p:nvSpPr>
        <p:spPr>
          <a:xfrm>
            <a:off x="4052193" y="3962400"/>
            <a:ext cx="685800" cy="6858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8" name="Straight Arrow Connector 57"/>
          <p:cNvCxnSpPr>
            <a:endCxn id="57" idx="2"/>
          </p:cNvCxnSpPr>
          <p:nvPr/>
        </p:nvCxnSpPr>
        <p:spPr>
          <a:xfrm>
            <a:off x="3518793" y="4305300"/>
            <a:ext cx="5334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8305800" y="3974845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CD</a:t>
            </a:r>
          </a:p>
        </p:txBody>
      </p:sp>
      <p:cxnSp>
        <p:nvCxnSpPr>
          <p:cNvPr id="60" name="Straight Arrow Connector 59"/>
          <p:cNvCxnSpPr>
            <a:stCxn id="57" idx="7"/>
            <a:endCxn id="67" idx="3"/>
          </p:cNvCxnSpPr>
          <p:nvPr/>
        </p:nvCxnSpPr>
        <p:spPr>
          <a:xfrm flipV="1">
            <a:off x="4637560" y="3250312"/>
            <a:ext cx="779222" cy="81252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374380" y="4043425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 flipH="1">
            <a:off x="5630779" y="183477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3" name="Oval 62"/>
          <p:cNvSpPr/>
          <p:nvPr/>
        </p:nvSpPr>
        <p:spPr>
          <a:xfrm>
            <a:off x="7030658" y="5290512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65" name="Straight Arrow Connector 64"/>
          <p:cNvCxnSpPr>
            <a:stCxn id="59" idx="4"/>
            <a:endCxn id="63" idx="6"/>
          </p:cNvCxnSpPr>
          <p:nvPr/>
        </p:nvCxnSpPr>
        <p:spPr>
          <a:xfrm flipH="1">
            <a:off x="7716458" y="4660645"/>
            <a:ext cx="932242" cy="97276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7" idx="6"/>
            <a:endCxn id="44" idx="2"/>
          </p:cNvCxnSpPr>
          <p:nvPr/>
        </p:nvCxnSpPr>
        <p:spPr>
          <a:xfrm>
            <a:off x="6339710" y="3007845"/>
            <a:ext cx="68580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258433" y="2664945"/>
            <a:ext cx="1081277" cy="6858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ABCD</a:t>
            </a:r>
          </a:p>
        </p:txBody>
      </p:sp>
      <p:sp>
        <p:nvSpPr>
          <p:cNvPr id="68" name="Oval 67"/>
          <p:cNvSpPr/>
          <p:nvPr/>
        </p:nvSpPr>
        <p:spPr>
          <a:xfrm>
            <a:off x="4120773" y="40309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0" name="Curved Connector 69"/>
          <p:cNvCxnSpPr>
            <a:stCxn id="44" idx="6"/>
            <a:endCxn id="59" idx="0"/>
          </p:cNvCxnSpPr>
          <p:nvPr/>
        </p:nvCxnSpPr>
        <p:spPr>
          <a:xfrm>
            <a:off x="7711311" y="3007845"/>
            <a:ext cx="937389" cy="967000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flipH="1">
            <a:off x="4739511" y="34290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6969149" y="611871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 flipH="1">
            <a:off x="8131452" y="505369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 flipH="1">
            <a:off x="8312074" y="302779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 flipH="1">
            <a:off x="6470418" y="26582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90800" y="971666"/>
                <a:ext cx="7899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971666"/>
                <a:ext cx="7899400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77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619240" y="1459819"/>
                <a:ext cx="35359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40" y="1459819"/>
                <a:ext cx="353599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90800" y="1916206"/>
                <a:ext cx="48594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1916206"/>
                <a:ext cx="4859466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125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618130" y="2391863"/>
                <a:ext cx="1738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30" y="2391863"/>
                <a:ext cx="1738800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90501" y="2863119"/>
                <a:ext cx="27499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2863119"/>
                <a:ext cx="2749902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22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90501" y="3305920"/>
                <a:ext cx="22121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200" i="1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3305920"/>
                <a:ext cx="2212178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275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7025511" y="2664945"/>
            <a:ext cx="685800" cy="6858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BD</a:t>
            </a:r>
          </a:p>
        </p:txBody>
      </p:sp>
      <p:cxnSp>
        <p:nvCxnSpPr>
          <p:cNvPr id="82" name="Curved Connector 81"/>
          <p:cNvCxnSpPr>
            <a:stCxn id="59" idx="2"/>
            <a:endCxn id="44" idx="5"/>
          </p:cNvCxnSpPr>
          <p:nvPr/>
        </p:nvCxnSpPr>
        <p:spPr>
          <a:xfrm rot="10800000">
            <a:off x="7610878" y="3250313"/>
            <a:ext cx="694922" cy="1067433"/>
          </a:xfrm>
          <a:prstGeom prst="curvedConnector2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63" idx="3"/>
            <a:endCxn id="63" idx="5"/>
          </p:cNvCxnSpPr>
          <p:nvPr/>
        </p:nvCxnSpPr>
        <p:spPr>
          <a:xfrm rot="16200000" flipH="1">
            <a:off x="7373558" y="5633412"/>
            <a:ext cx="12700" cy="484934"/>
          </a:xfrm>
          <a:prstGeom prst="curvedConnector3">
            <a:avLst>
              <a:gd name="adj1" fmla="val 3778441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7101711" y="5369454"/>
            <a:ext cx="537255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/>
          <p:cNvSpPr/>
          <p:nvPr/>
        </p:nvSpPr>
        <p:spPr>
          <a:xfrm>
            <a:off x="7101711" y="2743200"/>
            <a:ext cx="537255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/>
          <p:cNvSpPr/>
          <p:nvPr/>
        </p:nvSpPr>
        <p:spPr>
          <a:xfrm>
            <a:off x="5349111" y="2743200"/>
            <a:ext cx="914399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6" name="Curved Connector 115"/>
          <p:cNvCxnSpPr/>
          <p:nvPr/>
        </p:nvCxnSpPr>
        <p:spPr>
          <a:xfrm rot="5400000" flipH="1" flipV="1">
            <a:off x="5799960" y="2469123"/>
            <a:ext cx="12700" cy="457200"/>
          </a:xfrm>
          <a:prstGeom prst="curvedConnector3">
            <a:avLst>
              <a:gd name="adj1" fmla="val 4520693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flipH="1">
            <a:off x="7508309" y="372444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532199"/>
                  </p:ext>
                </p:extLst>
              </p:nvPr>
            </p:nvGraphicFramePr>
            <p:xfrm>
              <a:off x="6166373" y="14967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532199"/>
                  </p:ext>
                </p:extLst>
              </p:nvPr>
            </p:nvGraphicFramePr>
            <p:xfrm>
              <a:off x="6166373" y="14967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/>
                    <a:gridCol w="1458595"/>
                    <a:gridCol w="1081913"/>
                  </a:tblGrid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429" t="-1429" r="-598571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9707" t="-1429" r="-75314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157" t="-1429" r="-1124" b="-4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429" t="-101429" r="-598571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9707" t="-101429" r="-75314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157" t="-101429" r="-1124" b="-3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429" t="-201429" r="-598571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9707" t="-201429" r="-7531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157" t="-201429" r="-1124" b="-2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429" t="-301429" r="-598571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9707" t="-301429" r="-75314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157" t="-301429" r="-1124" b="-107143"/>
                          </a:stretch>
                        </a:blipFill>
                      </a:tcPr>
                    </a:tc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429" t="-401429" r="-598571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9707" t="-401429" r="-75314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74157" t="-401429" r="-1124" b="-714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4637560" y="5053697"/>
            <a:ext cx="1832858" cy="579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FA</a:t>
            </a:r>
          </a:p>
        </p:txBody>
      </p:sp>
    </p:spTree>
    <p:extLst>
      <p:ext uri="{BB962C8B-B14F-4D97-AF65-F5344CB8AC3E}">
        <p14:creationId xmlns:p14="http://schemas.microsoft.com/office/powerpoint/2010/main" val="260663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8" grpId="0" animBg="1"/>
      <p:bldP spid="75" grpId="0"/>
      <p:bldP spid="78" grpId="0"/>
      <p:bldP spid="39" grpId="0"/>
      <p:bldP spid="40" grpId="0"/>
      <p:bldP spid="42" grpId="0"/>
      <p:bldP spid="47" grpId="0"/>
      <p:bldP spid="48" grpId="0"/>
      <p:bldP spid="53" grpId="0"/>
      <p:bldP spid="107" grpId="0" animBg="1"/>
      <p:bldP spid="114" grpId="0" animBg="1"/>
      <p:bldP spid="115" grpId="0" animBg="1"/>
      <p:bldP spid="12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1282" y="1091671"/>
                <a:ext cx="8763000" cy="5334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 defTabSz="465138">
                  <a:buFont typeface="+mj-lt"/>
                  <a:buAutoNum type="arabicPeriod"/>
                </a:pPr>
                <a:r>
                  <a:rPr lang="en-US" dirty="0"/>
                  <a:t>0 or 1</a:t>
                </a:r>
              </a:p>
              <a:p>
                <a:pPr marL="0" indent="0" defTabSz="465138">
                  <a:buNone/>
                </a:pPr>
                <a:r>
                  <a:rPr lang="en-US" dirty="0"/>
                  <a:t>	</a:t>
                </a:r>
              </a:p>
              <a:p>
                <a:pPr marL="457200" indent="-457200" defTabSz="465138">
                  <a:buFont typeface="+mj-lt"/>
                  <a:buAutoNum type="arabicPeriod" startAt="2"/>
                </a:pPr>
                <a:r>
                  <a:rPr lang="en-US" dirty="0"/>
                  <a:t>0 or 11 or 111</a:t>
                </a:r>
              </a:p>
              <a:p>
                <a:pPr marL="463550" indent="-457200" defTabSz="465138">
                  <a:buFont typeface="+mj-lt"/>
                  <a:buAutoNum type="arabicPeriod" startAt="2"/>
                </a:pPr>
                <a:endParaRPr lang="en-US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String having zero or more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pPr marL="457200" lvl="1" indent="0" defTabSz="465138">
                  <a:buNone/>
                </a:pPr>
                <a:endParaRPr lang="en-US" sz="2200" b="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String having one or more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pPr marL="457200" lvl="1" indent="0" defTabSz="465138">
                  <a:buNone/>
                </a:pPr>
                <a:endParaRPr lang="en-US" sz="220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Regular expression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that represent all string of length 3.</a:t>
                </a:r>
              </a:p>
              <a:p>
                <a:pPr marL="457200" lvl="1" indent="0" algn="just" defTabSz="465138">
                  <a:buNone/>
                </a:pPr>
                <a:endParaRPr lang="en-US" sz="220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All binary string.</a:t>
                </a:r>
                <a:endParaRPr lang="en-US" sz="2200" dirty="0"/>
              </a:p>
              <a:p>
                <a:pPr marL="6350" indent="0" defTabSz="465138">
                  <a:buNone/>
                </a:pPr>
                <a:r>
                  <a:rPr lang="en-US" sz="2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282" y="1091671"/>
                <a:ext cx="8763000" cy="5334000"/>
              </a:xfrm>
              <a:blipFill rotWithShape="0">
                <a:blip r:embed="rId2"/>
                <a:stretch>
                  <a:fillRect l="-974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13232" y="138913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389132"/>
                <a:ext cx="3200400" cy="608533"/>
              </a:xfrm>
              <a:prstGeom prst="rect">
                <a:avLst/>
              </a:prstGeom>
              <a:blipFill rotWithShape="0">
                <a:blip r:embed="rId3"/>
                <a:stretch>
                  <a:fillRect l="-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3232" y="2345273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𝟏𝟏𝟏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345273"/>
                <a:ext cx="3200400" cy="457200"/>
              </a:xfrm>
              <a:prstGeom prst="rect">
                <a:avLst/>
              </a:prstGeom>
              <a:blipFill rotWithShape="0">
                <a:blip r:embed="rId4"/>
                <a:stretch>
                  <a:fillRect l="-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3232" y="3109429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…..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109429"/>
                <a:ext cx="3200400" cy="457200"/>
              </a:xfrm>
              <a:prstGeom prst="rect">
                <a:avLst/>
              </a:prstGeom>
              <a:blipFill rotWithShape="0">
                <a:blip r:embed="rId5"/>
                <a:stretch>
                  <a:fillRect l="-381" r="-4762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13232" y="3909126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𝒂𝒂𝒂𝒂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…..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909126"/>
                <a:ext cx="3200400" cy="457200"/>
              </a:xfrm>
              <a:prstGeom prst="rect">
                <a:avLst/>
              </a:prstGeom>
              <a:blipFill rotWithShape="0">
                <a:blip r:embed="rId6"/>
                <a:stretch>
                  <a:fillRect l="-381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3232" y="5122033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𝒂𝒃𝒄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𝒃𝒄𝒂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𝒃𝒃𝒃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𝒂𝒃𝒂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122033"/>
                <a:ext cx="3200400" cy="457200"/>
              </a:xfrm>
              <a:prstGeom prst="rect">
                <a:avLst/>
              </a:prstGeom>
              <a:blipFill rotWithShape="0">
                <a:blip r:embed="rId7"/>
                <a:stretch>
                  <a:fillRect l="-381" r="-16000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3232" y="5850770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850770"/>
                <a:ext cx="3200400" cy="457200"/>
              </a:xfrm>
              <a:prstGeom prst="rect">
                <a:avLst/>
              </a:prstGeom>
              <a:blipFill rotWithShape="0">
                <a:blip r:embed="rId8"/>
                <a:stretch>
                  <a:fillRect l="-381" r="-15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54893" y="226960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𝟏𝟏𝟏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893" y="2269607"/>
                <a:ext cx="3200400" cy="6085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702781" y="138913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781" y="1389132"/>
                <a:ext cx="3200400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04950" y="303376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50" y="3033763"/>
                <a:ext cx="3200400" cy="6085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21575" y="3833460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575" y="3833460"/>
                <a:ext cx="3200400" cy="6085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21875" y="504636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75" y="5046367"/>
                <a:ext cx="3200400" cy="608533"/>
              </a:xfrm>
              <a:prstGeom prst="rect">
                <a:avLst/>
              </a:prstGeom>
              <a:blipFill rotWithShape="0">
                <a:blip r:embed="rId13"/>
                <a:stretch>
                  <a:fillRect r="-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79323" y="5775104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23" y="5775104"/>
                <a:ext cx="3200400" cy="6085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1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41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just">
                  <a:buNone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Statement:</a:t>
                </a:r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Any regular language can be accepted by a finite automaton.</a:t>
                </a:r>
              </a:p>
              <a:p>
                <a:pPr marL="0" indent="0" algn="just">
                  <a:buNone/>
                </a:pPr>
                <a:r>
                  <a:rPr lang="en-IN" b="1" dirty="0"/>
                  <a:t>Proof: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 the basis of statement,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can be recognized by FA, NFA and NFA-^. It is sufficient to so that every regular language can be accepted by NFA- ^.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Set of regular language over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contains the basic languages Ø, {^}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to be closed under operation of union, concatenation, and Kleene*.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This allows us to prove using structural induction that every regular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can be accepted by an NFA-^.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The basis step of the proof is to show that the three basic languages can be accepted by NFA- ^s.</a:t>
                </a:r>
                <a:endParaRPr lang="en-US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induction hypothesis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are languages that can be accepted by NFA- ^s and the induction step is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 can also be.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1143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29123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1074057"/>
                <a:ext cx="8763000" cy="5334000"/>
              </a:xfrm>
            </p:spPr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NFA-^ for the three basic languages is shown below.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Now,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are recognized by the NFA-^s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respectively, where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=1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=2,</a:t>
                </a:r>
              </a:p>
              <a:p>
                <a:pPr marL="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2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By renaming states if necessary, we may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= Ø. We will construct NFA-^s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recognizing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, respectively.</a:t>
                </a:r>
                <a:endParaRPr lang="en-GB" sz="44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1074057"/>
                <a:ext cx="8763000" cy="5334000"/>
              </a:xfrm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849591" y="1676400"/>
            <a:ext cx="669956" cy="669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016800" y="2438400"/>
            <a:ext cx="3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Ø</a:t>
            </a:r>
          </a:p>
        </p:txBody>
      </p:sp>
      <p:sp>
        <p:nvSpPr>
          <p:cNvPr id="9" name="Oval 8"/>
          <p:cNvSpPr/>
          <p:nvPr/>
        </p:nvSpPr>
        <p:spPr>
          <a:xfrm>
            <a:off x="3896978" y="1671334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98000" y="2438400"/>
            <a:ext cx="4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{^}</a:t>
            </a:r>
          </a:p>
        </p:txBody>
      </p:sp>
      <p:sp>
        <p:nvSpPr>
          <p:cNvPr id="12" name="Oval 11"/>
          <p:cNvSpPr/>
          <p:nvPr/>
        </p:nvSpPr>
        <p:spPr>
          <a:xfrm>
            <a:off x="3959255" y="1734525"/>
            <a:ext cx="550468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6927675" y="160020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65498" y="2438400"/>
            <a:ext cx="57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{a}</a:t>
            </a:r>
          </a:p>
        </p:txBody>
      </p:sp>
      <p:cxnSp>
        <p:nvCxnSpPr>
          <p:cNvPr id="32" name="Straight Arrow Connector 31"/>
          <p:cNvCxnSpPr>
            <a:endCxn id="4" idx="2"/>
          </p:cNvCxnSpPr>
          <p:nvPr/>
        </p:nvCxnSpPr>
        <p:spPr>
          <a:xfrm>
            <a:off x="1178600" y="1994780"/>
            <a:ext cx="670991" cy="1659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9" idx="2"/>
          </p:cNvCxnSpPr>
          <p:nvPr/>
        </p:nvCxnSpPr>
        <p:spPr>
          <a:xfrm>
            <a:off x="3204000" y="2003079"/>
            <a:ext cx="692978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478378" y="1671334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/>
          <p:cNvSpPr/>
          <p:nvPr/>
        </p:nvSpPr>
        <p:spPr>
          <a:xfrm>
            <a:off x="7540655" y="1734525"/>
            <a:ext cx="550468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/>
          <p:cNvCxnSpPr>
            <a:stCxn id="40" idx="6"/>
            <a:endCxn id="37" idx="2"/>
          </p:cNvCxnSpPr>
          <p:nvPr/>
        </p:nvCxnSpPr>
        <p:spPr>
          <a:xfrm>
            <a:off x="6750601" y="2003079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075579" y="166556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>
            <a:off x="5412637" y="2003079"/>
            <a:ext cx="6629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12724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1" grpId="0"/>
      <p:bldP spid="12" grpId="0" animBg="1"/>
      <p:bldP spid="22" grpId="0"/>
      <p:bldP spid="23" grpId="0"/>
      <p:bldP spid="37" grpId="0" animBg="1"/>
      <p:bldP spid="38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2250007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IN" sz="2600" b="1" dirty="0"/>
                  <a:t>Construction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IN" sz="26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  <m:r>
                          <a:rPr lang="en-IN" sz="26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6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6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e>
                    </m:d>
                  </m:oMath>
                </a14:m>
                <a:endParaRPr lang="en-IN" sz="2600" dirty="0"/>
              </a:p>
              <a:p>
                <a:pPr marL="457200" lvl="1" indent="-457200"/>
                <a:r>
                  <a:rPr lang="en-IN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600" dirty="0"/>
                  <a:t> be a new state, not in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6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600" dirty="0"/>
                  <a:t> and let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pl-PL" sz="2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600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600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pl-PL" sz="2600" dirty="0"/>
                  <a:t>}</a:t>
                </a:r>
                <a:endParaRPr lang="en-IN" sz="2600" dirty="0"/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600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2250007"/>
              </a:xfrm>
              <a:blipFill rotWithShape="0">
                <a:blip r:embed="rId2"/>
                <a:stretch>
                  <a:fillRect l="-1252" t="-1084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5257800" y="2740370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740370"/>
                <a:ext cx="838200" cy="8382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4876800" y="2283170"/>
            <a:ext cx="32766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6703337" y="241520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37" y="2415200"/>
                <a:ext cx="685800" cy="6858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6703337" y="3263585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37" y="3263585"/>
                <a:ext cx="685800" cy="6858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6792551" y="248121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787835" y="332960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5223850" y="4648200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50" y="4648200"/>
                <a:ext cx="838200" cy="8382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4842850" y="4191000"/>
            <a:ext cx="32766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6669387" y="432303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87" y="4323030"/>
                <a:ext cx="685800" cy="6858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6669387" y="5171415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87" y="5171415"/>
                <a:ext cx="685800" cy="6858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6758601" y="43890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6753885" y="52374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3579043" y="3616729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43" y="3616729"/>
                <a:ext cx="838200" cy="8382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endCxn id="20" idx="2"/>
          </p:cNvCxnSpPr>
          <p:nvPr/>
        </p:nvCxnSpPr>
        <p:spPr>
          <a:xfrm>
            <a:off x="2817042" y="4034037"/>
            <a:ext cx="762001" cy="17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7"/>
            <a:endCxn id="4" idx="2"/>
          </p:cNvCxnSpPr>
          <p:nvPr/>
        </p:nvCxnSpPr>
        <p:spPr>
          <a:xfrm flipV="1">
            <a:off x="4294491" y="3159470"/>
            <a:ext cx="963309" cy="5800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5"/>
            <a:endCxn id="14" idx="2"/>
          </p:cNvCxnSpPr>
          <p:nvPr/>
        </p:nvCxnSpPr>
        <p:spPr>
          <a:xfrm>
            <a:off x="4294491" y="4332177"/>
            <a:ext cx="929359" cy="73512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41266" y="3200400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43400" y="4479813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5419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0" grpId="0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Now,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can move from its initial state to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by a ^ transition, and then make exactly the same moves that the respective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would.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Formally we define: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,^) = 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,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}</m:t>
                    </m:r>
                  </m:oMath>
                </a14:m>
                <a:endParaRPr lang="en-IN" dirty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= Ø 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IN" dirty="0"/>
              </a:p>
              <a:p>
                <a:pPr marL="347663" indent="0" algn="just">
                  <a:buNone/>
                </a:pPr>
                <a:r>
                  <a:rPr lang="en-IN" dirty="0"/>
                  <a:t>and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dirty="0"/>
                  <a:t> 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U {^},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19805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For either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can process 𝑥 by moving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on a ^-transition and then executing the moves that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to accept 𝑥.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 the other hand, if 𝑥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, there is a sequence of transition corresponding to 𝑥, 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and ending at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The first of these transitions must be a ^-transition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to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since there are no other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Thereafter,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= Ø, either all the transition are between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or all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It follow that 𝑥 must be accepted by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68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29191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Kleene’s Theorem Part-1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33528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b="1" dirty="0"/>
                  <a:t>Construction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)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The transition will include all those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as well as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 -  transition from each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In other words,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∪{⋀}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defined to be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(</a:t>
                </a:r>
                <a:r>
                  <a:rPr lang="en-IN" dirty="0" err="1"/>
                  <a:t>q,a</a:t>
                </a:r>
                <a:r>
                  <a:rPr lang="en-IN" dirty="0"/>
                  <a:t>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(</a:t>
                </a:r>
                <a:r>
                  <a:rPr lang="en-IN" dirty="0" err="1"/>
                  <a:t>q,a</a:t>
                </a:r>
                <a:r>
                  <a:rPr lang="en-IN" dirty="0"/>
                  <a:t>), depending on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3352800"/>
              </a:xfrm>
              <a:blipFill rotWithShape="0">
                <a:blip r:embed="rId2"/>
                <a:stretch>
                  <a:fillRect l="-1043" t="-72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353305" y="4808899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305" y="4808899"/>
                <a:ext cx="838200" cy="838200"/>
              </a:xfrm>
              <a:prstGeom prst="ellipse">
                <a:avLst/>
              </a:prstGeom>
              <a:blipFill rotWithShape="0">
                <a:blip r:embed="rId3"/>
                <a:stretch>
                  <a:fillRect l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74568" y="4343400"/>
            <a:ext cx="32766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801105" y="447543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05" y="4475430"/>
                <a:ext cx="685800" cy="6858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801105" y="5323815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05" y="5323815"/>
                <a:ext cx="685800" cy="6858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523369" y="4808899"/>
                <a:ext cx="8382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369" y="4808899"/>
                <a:ext cx="838200" cy="8382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5029200" y="4343400"/>
            <a:ext cx="32766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6855737" y="447543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37" y="4475430"/>
                <a:ext cx="685800" cy="6858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855737" y="5323815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37" y="5323815"/>
                <a:ext cx="685800" cy="6858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944951" y="45414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6940235" y="53898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14" name="Straight Arrow Connector 13"/>
          <p:cNvCxnSpPr>
            <a:endCxn id="4" idx="2"/>
          </p:cNvCxnSpPr>
          <p:nvPr/>
        </p:nvCxnSpPr>
        <p:spPr>
          <a:xfrm>
            <a:off x="515105" y="5227999"/>
            <a:ext cx="8382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8" idx="2"/>
          </p:cNvCxnSpPr>
          <p:nvPr/>
        </p:nvCxnSpPr>
        <p:spPr>
          <a:xfrm>
            <a:off x="3486905" y="4818330"/>
            <a:ext cx="2036464" cy="40966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3486905" y="5227999"/>
            <a:ext cx="2036464" cy="43871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53130" y="4648200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1862" y="5405735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9" name="Oval 18"/>
          <p:cNvSpPr/>
          <p:nvPr/>
        </p:nvSpPr>
        <p:spPr>
          <a:xfrm>
            <a:off x="2890319" y="45414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2888891" y="53898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65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 animBg="1"/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}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 an input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for both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can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arriving at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; jump from this state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transition; and then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the way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would,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accepted.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Conversely,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there is a sequence of transition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that begins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ends at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One of them must therefore be from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an element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and according to the definition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this can only be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 from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 Ø, all the previous transition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all the subsequent ones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It follows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; in other words,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5" t="-1143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28194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b="1" dirty="0"/>
                  <a:t>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)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be a new state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}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Once again all the transitions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will be allowed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but in addition there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200" dirty="0"/>
                  <a:t> </a:t>
                </a:r>
                <a:r>
                  <a:rPr lang="en-IN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200" dirty="0"/>
                  <a:t> </a:t>
                </a:r>
                <a:r>
                  <a:rPr lang="en-IN" dirty="0"/>
                  <a:t>and there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-transition from each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2819400"/>
              </a:xfrm>
              <a:blipFill rotWithShape="0">
                <a:blip r:embed="rId2"/>
                <a:stretch>
                  <a:fillRect l="-1043" t="-866" r="-1043" b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962400" y="3886200"/>
            <a:ext cx="3276600" cy="2438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5278925" y="4061611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25" y="4061611"/>
                <a:ext cx="685800" cy="6858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990376" y="5164814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376" y="5164814"/>
                <a:ext cx="685800" cy="6858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572000" y="5163870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63870"/>
                <a:ext cx="685800" cy="6858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87371" y="4675927"/>
                <a:ext cx="685800" cy="685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71" y="4675927"/>
                <a:ext cx="685800" cy="6858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2776585" y="4741942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10" name="Straight Arrow Connector 9"/>
          <p:cNvCxnSpPr>
            <a:stCxn id="8" idx="7"/>
            <a:endCxn id="5" idx="2"/>
          </p:cNvCxnSpPr>
          <p:nvPr/>
        </p:nvCxnSpPr>
        <p:spPr>
          <a:xfrm flipV="1">
            <a:off x="3272738" y="4404511"/>
            <a:ext cx="2006187" cy="37184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6"/>
          </p:cNvCxnSpPr>
          <p:nvPr/>
        </p:nvCxnSpPr>
        <p:spPr>
          <a:xfrm flipH="1" flipV="1">
            <a:off x="3373171" y="5018827"/>
            <a:ext cx="1198829" cy="48794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4"/>
            <a:endCxn id="8" idx="4"/>
          </p:cNvCxnSpPr>
          <p:nvPr/>
        </p:nvCxnSpPr>
        <p:spPr>
          <a:xfrm rot="5400000" flipH="1">
            <a:off x="4437330" y="3954669"/>
            <a:ext cx="488887" cy="3303005"/>
          </a:xfrm>
          <a:prstGeom prst="curvedConnector3">
            <a:avLst>
              <a:gd name="adj1" fmla="val -46759"/>
            </a:avLst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62072" y="4267200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4797925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5550029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cxnSp>
        <p:nvCxnSpPr>
          <p:cNvPr id="17" name="Straight Arrow Connector 16"/>
          <p:cNvCxnSpPr>
            <a:endCxn id="8" idx="2"/>
          </p:cNvCxnSpPr>
          <p:nvPr/>
        </p:nvCxnSpPr>
        <p:spPr>
          <a:xfrm>
            <a:off x="2133600" y="5018827"/>
            <a:ext cx="55377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  <p:sp>
        <p:nvSpPr>
          <p:cNvPr id="19" name="Oval 18"/>
          <p:cNvSpPr/>
          <p:nvPr/>
        </p:nvSpPr>
        <p:spPr>
          <a:xfrm>
            <a:off x="4653858" y="5233427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6078487" y="52374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4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9" grpId="0" animBg="1"/>
      <p:bldP spid="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More precisely,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Ø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IN" dirty="0"/>
              </a:p>
              <a:p>
                <a:pPr marL="347663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∪{⋀}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IN" dirty="0"/>
                  <a:t> unless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347663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.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 then clearly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. Otherwise,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where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can 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by a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transition;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moves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by a sequence of transition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; and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then moves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23971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0 or more occurrence of either a or b or both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1 or more occurrence of either a or b or both</a:t>
            </a:r>
          </a:p>
          <a:p>
            <a:pPr marL="463550" lvl="1" indent="0">
              <a:buNone/>
            </a:pPr>
            <a:endParaRPr lang="en-US" sz="2400" dirty="0"/>
          </a:p>
          <a:p>
            <a:pPr marL="463550" indent="-457200">
              <a:buFont typeface="+mj-lt"/>
              <a:buAutoNum type="arabicPeriod" startAt="9"/>
            </a:pPr>
            <a:r>
              <a:rPr lang="en-US" dirty="0"/>
              <a:t>Binary no. ends with 0</a:t>
            </a:r>
          </a:p>
          <a:p>
            <a:pPr marL="406400" lvl="1" indent="0">
              <a:buNone/>
            </a:pPr>
            <a:endParaRPr lang="en-US" sz="2400" b="0" dirty="0"/>
          </a:p>
          <a:p>
            <a:pPr marL="463550" indent="-457200">
              <a:buFont typeface="+mj-lt"/>
              <a:buAutoNum type="arabicPeriod" startAt="10"/>
            </a:pPr>
            <a:r>
              <a:rPr lang="en-US" dirty="0"/>
              <a:t>Binary no. ends with 1</a:t>
            </a:r>
          </a:p>
          <a:p>
            <a:pPr marL="6350" indent="0">
              <a:buNone/>
            </a:pPr>
            <a:endParaRPr lang="en-US" dirty="0"/>
          </a:p>
          <a:p>
            <a:pPr marL="463550" indent="-457200">
              <a:buFont typeface="+mj-lt"/>
              <a:buAutoNum type="arabicPeriod" startAt="11"/>
            </a:pPr>
            <a:r>
              <a:rPr lang="en-US" dirty="0"/>
              <a:t>Binary no. starts and ends with 1</a:t>
            </a:r>
          </a:p>
          <a:p>
            <a:pPr marL="463550" lvl="1" indent="0">
              <a:buNone/>
            </a:pPr>
            <a:endParaRPr lang="en-US" sz="2400" dirty="0"/>
          </a:p>
          <a:p>
            <a:pPr marL="463550" indent="-457200">
              <a:buFont typeface="+mj-lt"/>
              <a:buAutoNum type="arabicPeriod" startAt="12"/>
            </a:pPr>
            <a:r>
              <a:rPr lang="en-IN" dirty="0"/>
              <a:t>String starts and ends with same character</a:t>
            </a:r>
          </a:p>
          <a:p>
            <a:pPr marL="6350" indent="0">
              <a:buNone/>
            </a:pPr>
            <a:r>
              <a:rPr lang="en-I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3232" y="1319222"/>
                <a:ext cx="3143873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𝒂𝒃𝒂𝒃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1319222"/>
                <a:ext cx="3143873" cy="608533"/>
              </a:xfrm>
              <a:prstGeom prst="rect">
                <a:avLst/>
              </a:prstGeom>
              <a:blipFill rotWithShape="0">
                <a:blip r:embed="rId2"/>
                <a:stretch>
                  <a:fillRect l="-3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3232" y="2172470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𝒂𝒃𝒂𝒃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𝒃𝒃𝒃𝒂𝒂𝒂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2172470"/>
                <a:ext cx="3200400" cy="608533"/>
              </a:xfrm>
              <a:prstGeom prst="rect">
                <a:avLst/>
              </a:prstGeom>
              <a:blipFill rotWithShape="0">
                <a:blip r:embed="rId3"/>
                <a:stretch>
                  <a:fillRect l="-381" r="-20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13232" y="301397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𝟏𝟏𝟏𝟏𝟎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013977"/>
                <a:ext cx="3200400" cy="457200"/>
              </a:xfrm>
              <a:prstGeom prst="rect">
                <a:avLst/>
              </a:prstGeom>
              <a:blipFill rotWithShape="0">
                <a:blip r:embed="rId4"/>
                <a:stretch>
                  <a:fillRect l="-381" r="-15810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3232" y="386758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867587"/>
                <a:ext cx="3200400" cy="457200"/>
              </a:xfrm>
              <a:prstGeom prst="rect">
                <a:avLst/>
              </a:prstGeom>
              <a:blipFill rotWithShape="0">
                <a:blip r:embed="rId5"/>
                <a:stretch>
                  <a:fillRect l="-381" r="-4571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3232" y="472909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4729097"/>
                <a:ext cx="3200400" cy="457200"/>
              </a:xfrm>
              <a:prstGeom prst="rect">
                <a:avLst/>
              </a:prstGeom>
              <a:blipFill rotWithShape="0">
                <a:blip r:embed="rId6"/>
                <a:stretch>
                  <a:fillRect l="-381" r="-10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3232" y="5551795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𝒂𝒃𝒂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𝒃𝒂𝒂𝒃</m:t>
                      </m:r>
                      <m:r>
                        <a:rPr lang="en-US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5551795"/>
                <a:ext cx="3200400" cy="457200"/>
              </a:xfrm>
              <a:prstGeom prst="rect">
                <a:avLst/>
              </a:prstGeom>
              <a:blipFill rotWithShape="0">
                <a:blip r:embed="rId7"/>
                <a:stretch>
                  <a:fillRect l="-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19810" y="131922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10" y="1319222"/>
                <a:ext cx="3200400" cy="6085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19810" y="2172470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10" y="2172470"/>
                <a:ext cx="3200400" cy="6085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19810" y="3791921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10" y="3791921"/>
                <a:ext cx="3200400" cy="6085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23241" y="2938311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)∗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241" y="2938311"/>
                <a:ext cx="3200400" cy="6085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23241" y="4653431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)∗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241" y="4653431"/>
                <a:ext cx="3200400" cy="6085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183101" y="5871131"/>
                <a:ext cx="5318069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endParaRPr lang="en-US" b="1" baseline="30000" dirty="0">
                  <a:solidFill>
                    <a:srgbClr val="C00000"/>
                  </a:solidFill>
                </a:endParaRPr>
              </a:p>
              <a:p>
                <a:endParaRPr lang="en-US" b="1" baseline="3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01" y="5871131"/>
                <a:ext cx="5318069" cy="608533"/>
              </a:xfrm>
              <a:prstGeom prst="rect">
                <a:avLst/>
              </a:prstGeom>
              <a:blipFill rotWithShape="0">
                <a:blip r:embed="rId13"/>
                <a:stretch>
                  <a:fillRect t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6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It follows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…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On the other hand,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there is a sequence of transition corresponding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that begins and ends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. Since the only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 - transition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and the only transition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 from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can be decomposed in the form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…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347663" indent="0" algn="just">
                  <a:buNone/>
                </a:pPr>
                <a:r>
                  <a:rPr lang="en-IN" dirty="0"/>
                  <a:t>where, 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there is a sequence of transitions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. 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dirty="0"/>
                  <a:t>Since we have constructed an NFA 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 recognizing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dirty="0"/>
                  <a:t> in each of the three cases, the proof is complete.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04" t="-4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</a:p>
        </p:txBody>
      </p:sp>
    </p:spTree>
    <p:extLst>
      <p:ext uri="{BB962C8B-B14F-4D97-AF65-F5344CB8AC3E}">
        <p14:creationId xmlns:p14="http://schemas.microsoft.com/office/powerpoint/2010/main" val="37888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of Kleene’s Theorem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10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835948" y="332965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3386651" y="334920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3454510" y="3422353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>
            <a:stCxn id="20" idx="6"/>
            <a:endCxn id="17" idx="2"/>
          </p:cNvCxnSpPr>
          <p:nvPr/>
        </p:nvCxnSpPr>
        <p:spPr>
          <a:xfrm>
            <a:off x="2658874" y="3680950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83852" y="334343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>
            <a:off x="1320910" y="3680950"/>
            <a:ext cx="6629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4397" y="333431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6185100" y="3353871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6247377" y="3420148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>
            <a:stCxn id="26" idx="6"/>
            <a:endCxn id="23" idx="2"/>
          </p:cNvCxnSpPr>
          <p:nvPr/>
        </p:nvCxnSpPr>
        <p:spPr>
          <a:xfrm>
            <a:off x="5457323" y="3685616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82301" y="334810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>
            <a:stCxn id="17" idx="6"/>
            <a:endCxn id="26" idx="2"/>
          </p:cNvCxnSpPr>
          <p:nvPr/>
        </p:nvCxnSpPr>
        <p:spPr>
          <a:xfrm flipV="1">
            <a:off x="4061673" y="3685616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58238" y="332943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33296" y="448236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3383999" y="45019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/>
          <p:cNvSpPr/>
          <p:nvPr/>
        </p:nvSpPr>
        <p:spPr>
          <a:xfrm>
            <a:off x="3446276" y="456818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>
            <a:stCxn id="41" idx="6"/>
            <a:endCxn id="38" idx="2"/>
          </p:cNvCxnSpPr>
          <p:nvPr/>
        </p:nvCxnSpPr>
        <p:spPr>
          <a:xfrm>
            <a:off x="2656222" y="4833657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981200" y="449614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2" name="Straight Arrow Connector 41"/>
          <p:cNvCxnSpPr>
            <a:endCxn id="41" idx="2"/>
          </p:cNvCxnSpPr>
          <p:nvPr/>
        </p:nvCxnSpPr>
        <p:spPr>
          <a:xfrm>
            <a:off x="1318258" y="4833657"/>
            <a:ext cx="6629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0" grpId="0" animBg="1"/>
      <p:bldP spid="22" grpId="0"/>
      <p:bldP spid="23" grpId="0" animBg="1"/>
      <p:bldP spid="24" grpId="0" animBg="1"/>
      <p:bldP spid="26" grpId="0" animBg="1"/>
      <p:bldP spid="29" grpId="0"/>
      <p:bldP spid="37" grpId="0"/>
      <p:bldP spid="38" grpId="0" animBg="1"/>
      <p:bldP spid="4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495800" y="281940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5046503" y="283895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Arrow Connector 18"/>
          <p:cNvCxnSpPr>
            <a:stCxn id="20" idx="6"/>
            <a:endCxn id="17" idx="2"/>
          </p:cNvCxnSpPr>
          <p:nvPr/>
        </p:nvCxnSpPr>
        <p:spPr>
          <a:xfrm>
            <a:off x="4318726" y="3170697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643704" y="283318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294249" y="282406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7844952" y="284361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7912811" y="291676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>
            <a:stCxn id="26" idx="6"/>
            <a:endCxn id="23" idx="2"/>
          </p:cNvCxnSpPr>
          <p:nvPr/>
        </p:nvCxnSpPr>
        <p:spPr>
          <a:xfrm>
            <a:off x="7117175" y="3175363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442153" y="283785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>
            <a:stCxn id="17" idx="6"/>
            <a:endCxn id="26" idx="2"/>
          </p:cNvCxnSpPr>
          <p:nvPr/>
        </p:nvCxnSpPr>
        <p:spPr>
          <a:xfrm flipV="1">
            <a:off x="5721525" y="3175363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8090" y="281918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93148" y="397210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5043851" y="399165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/>
          <p:cNvSpPr/>
          <p:nvPr/>
        </p:nvSpPr>
        <p:spPr>
          <a:xfrm>
            <a:off x="5111710" y="4064807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>
            <a:stCxn id="41" idx="6"/>
            <a:endCxn id="38" idx="2"/>
          </p:cNvCxnSpPr>
          <p:nvPr/>
        </p:nvCxnSpPr>
        <p:spPr>
          <a:xfrm>
            <a:off x="4316074" y="4323404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41052" y="398589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8" name="Straight Arrow Connector 27"/>
          <p:cNvCxnSpPr>
            <a:stCxn id="31" idx="7"/>
          </p:cNvCxnSpPr>
          <p:nvPr/>
        </p:nvCxnSpPr>
        <p:spPr>
          <a:xfrm flipV="1">
            <a:off x="2904034" y="3201358"/>
            <a:ext cx="785185" cy="29567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5"/>
          </p:cNvCxnSpPr>
          <p:nvPr/>
        </p:nvCxnSpPr>
        <p:spPr>
          <a:xfrm>
            <a:off x="2904034" y="3974343"/>
            <a:ext cx="790272" cy="2639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327867" y="339817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2" name="Straight Arrow Connector 31"/>
          <p:cNvCxnSpPr>
            <a:endCxn id="31" idx="2"/>
          </p:cNvCxnSpPr>
          <p:nvPr/>
        </p:nvCxnSpPr>
        <p:spPr>
          <a:xfrm flipV="1">
            <a:off x="1600090" y="3735687"/>
            <a:ext cx="727777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20061" y="302293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80622" y="413873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3" name="Oval 42"/>
          <p:cNvSpPr/>
          <p:nvPr/>
        </p:nvSpPr>
        <p:spPr>
          <a:xfrm>
            <a:off x="919437" y="339397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4" name="Straight Arrow Connector 43"/>
          <p:cNvCxnSpPr>
            <a:endCxn id="43" idx="2"/>
          </p:cNvCxnSpPr>
          <p:nvPr/>
        </p:nvCxnSpPr>
        <p:spPr>
          <a:xfrm flipV="1">
            <a:off x="191660" y="3731483"/>
            <a:ext cx="727777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99211" y="341634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46" name="Curved Connector 45"/>
          <p:cNvCxnSpPr/>
          <p:nvPr/>
        </p:nvCxnSpPr>
        <p:spPr>
          <a:xfrm rot="16200000" flipH="1" flipV="1">
            <a:off x="4420021" y="-155969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rot="5400000" flipH="1">
            <a:off x="2990430" y="2389847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14204" y="233748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24786" y="481572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0" name="Oval 49"/>
          <p:cNvSpPr/>
          <p:nvPr/>
        </p:nvSpPr>
        <p:spPr>
          <a:xfrm>
            <a:off x="987296" y="3465813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9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9" grpId="0" animBg="1"/>
      <p:bldP spid="31" grpId="0" animBg="1"/>
      <p:bldP spid="35" grpId="0"/>
      <p:bldP spid="36" grpId="0"/>
      <p:bldP spid="43" grpId="0" animBg="1"/>
      <p:bldP spid="45" grpId="0"/>
      <p:bldP spid="48" grpId="0"/>
      <p:bldP spid="49" grpId="0"/>
      <p:bldP spid="5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835948" y="332965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3386651" y="334920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3454510" y="3422353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>
            <a:stCxn id="20" idx="6"/>
            <a:endCxn id="17" idx="2"/>
          </p:cNvCxnSpPr>
          <p:nvPr/>
        </p:nvCxnSpPr>
        <p:spPr>
          <a:xfrm>
            <a:off x="2658874" y="3680950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83852" y="334343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>
            <a:off x="1320910" y="3680950"/>
            <a:ext cx="6629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4397" y="333431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6185100" y="3353871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6252959" y="342701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>
            <a:stCxn id="26" idx="6"/>
            <a:endCxn id="23" idx="2"/>
          </p:cNvCxnSpPr>
          <p:nvPr/>
        </p:nvCxnSpPr>
        <p:spPr>
          <a:xfrm>
            <a:off x="5457323" y="3685616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82301" y="334810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>
            <a:stCxn id="17" idx="6"/>
            <a:endCxn id="26" idx="2"/>
          </p:cNvCxnSpPr>
          <p:nvPr/>
        </p:nvCxnSpPr>
        <p:spPr>
          <a:xfrm flipV="1">
            <a:off x="4061673" y="3685616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58238" y="332943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33296" y="448236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3383999" y="45019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/>
          <p:cNvSpPr/>
          <p:nvPr/>
        </p:nvSpPr>
        <p:spPr>
          <a:xfrm>
            <a:off x="3451858" y="4575060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/>
          <p:cNvCxnSpPr>
            <a:stCxn id="41" idx="6"/>
            <a:endCxn id="38" idx="2"/>
          </p:cNvCxnSpPr>
          <p:nvPr/>
        </p:nvCxnSpPr>
        <p:spPr>
          <a:xfrm>
            <a:off x="2656222" y="4833657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981200" y="449614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2" name="Straight Arrow Connector 41"/>
          <p:cNvCxnSpPr>
            <a:endCxn id="41" idx="2"/>
          </p:cNvCxnSpPr>
          <p:nvPr/>
        </p:nvCxnSpPr>
        <p:spPr>
          <a:xfrm>
            <a:off x="1318258" y="4833657"/>
            <a:ext cx="66294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0" grpId="0" animBg="1"/>
      <p:bldP spid="22" grpId="0"/>
      <p:bldP spid="23" grpId="0" animBg="1"/>
      <p:bldP spid="24" grpId="0" animBg="1"/>
      <p:bldP spid="26" grpId="0" animBg="1"/>
      <p:bldP spid="29" grpId="0"/>
      <p:bldP spid="37" grpId="0"/>
      <p:bldP spid="38" grpId="0" animBg="1"/>
      <p:bldP spid="4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900626" y="165404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4451329" y="167359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Arrow Connector 18"/>
          <p:cNvCxnSpPr>
            <a:stCxn id="20" idx="6"/>
            <a:endCxn id="17" idx="2"/>
          </p:cNvCxnSpPr>
          <p:nvPr/>
        </p:nvCxnSpPr>
        <p:spPr>
          <a:xfrm>
            <a:off x="3723552" y="2005338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48530" y="1667827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/>
          <p:cNvCxnSpPr>
            <a:stCxn id="56" idx="7"/>
            <a:endCxn id="20" idx="2"/>
          </p:cNvCxnSpPr>
          <p:nvPr/>
        </p:nvCxnSpPr>
        <p:spPr>
          <a:xfrm flipV="1">
            <a:off x="2263345" y="2005338"/>
            <a:ext cx="785185" cy="29567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99075" y="165870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7249778" y="167825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7317637" y="1751407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>
            <a:stCxn id="26" idx="6"/>
            <a:endCxn id="23" idx="2"/>
          </p:cNvCxnSpPr>
          <p:nvPr/>
        </p:nvCxnSpPr>
        <p:spPr>
          <a:xfrm>
            <a:off x="6522001" y="2010004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46979" y="167249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>
            <a:stCxn id="17" idx="6"/>
            <a:endCxn id="26" idx="2"/>
          </p:cNvCxnSpPr>
          <p:nvPr/>
        </p:nvCxnSpPr>
        <p:spPr>
          <a:xfrm flipV="1">
            <a:off x="5126351" y="2010004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22916" y="165382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05713" y="269100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1" name="Oval 50"/>
          <p:cNvSpPr/>
          <p:nvPr/>
        </p:nvSpPr>
        <p:spPr>
          <a:xfrm>
            <a:off x="4456416" y="271055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Oval 51"/>
          <p:cNvSpPr/>
          <p:nvPr/>
        </p:nvSpPr>
        <p:spPr>
          <a:xfrm>
            <a:off x="4524275" y="2783707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Straight Arrow Connector 52"/>
          <p:cNvCxnSpPr>
            <a:stCxn id="54" idx="6"/>
            <a:endCxn id="51" idx="2"/>
          </p:cNvCxnSpPr>
          <p:nvPr/>
        </p:nvCxnSpPr>
        <p:spPr>
          <a:xfrm>
            <a:off x="3728639" y="3042304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053617" y="270479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5" name="Straight Arrow Connector 54"/>
          <p:cNvCxnSpPr>
            <a:stCxn id="56" idx="5"/>
            <a:endCxn id="54" idx="2"/>
          </p:cNvCxnSpPr>
          <p:nvPr/>
        </p:nvCxnSpPr>
        <p:spPr>
          <a:xfrm>
            <a:off x="2263345" y="2778323"/>
            <a:ext cx="790272" cy="2639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687178" y="220215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7" name="Straight Arrow Connector 56"/>
          <p:cNvCxnSpPr>
            <a:endCxn id="56" idx="2"/>
          </p:cNvCxnSpPr>
          <p:nvPr/>
        </p:nvCxnSpPr>
        <p:spPr>
          <a:xfrm flipV="1">
            <a:off x="959401" y="2539667"/>
            <a:ext cx="727777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10470" y="189260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57798" y="286702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00626" y="426741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1" name="Oval 60"/>
          <p:cNvSpPr/>
          <p:nvPr/>
        </p:nvSpPr>
        <p:spPr>
          <a:xfrm>
            <a:off x="4451329" y="4286967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2" name="Straight Arrow Connector 61"/>
          <p:cNvCxnSpPr>
            <a:stCxn id="63" idx="6"/>
            <a:endCxn id="61" idx="2"/>
          </p:cNvCxnSpPr>
          <p:nvPr/>
        </p:nvCxnSpPr>
        <p:spPr>
          <a:xfrm>
            <a:off x="3723552" y="4618712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048530" y="4281201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4" name="Straight Arrow Connector 63"/>
          <p:cNvCxnSpPr>
            <a:stCxn id="78" idx="7"/>
            <a:endCxn id="63" idx="2"/>
          </p:cNvCxnSpPr>
          <p:nvPr/>
        </p:nvCxnSpPr>
        <p:spPr>
          <a:xfrm flipV="1">
            <a:off x="2263345" y="4618712"/>
            <a:ext cx="785185" cy="29567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99075" y="427208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6" name="Oval 65"/>
          <p:cNvSpPr/>
          <p:nvPr/>
        </p:nvSpPr>
        <p:spPr>
          <a:xfrm>
            <a:off x="7249778" y="429163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Oval 66"/>
          <p:cNvSpPr/>
          <p:nvPr/>
        </p:nvSpPr>
        <p:spPr>
          <a:xfrm>
            <a:off x="7317637" y="4364781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Arrow Connector 67"/>
          <p:cNvCxnSpPr>
            <a:stCxn id="69" idx="6"/>
            <a:endCxn id="66" idx="2"/>
          </p:cNvCxnSpPr>
          <p:nvPr/>
        </p:nvCxnSpPr>
        <p:spPr>
          <a:xfrm>
            <a:off x="6522001" y="4623378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846979" y="4285867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0" name="Straight Arrow Connector 69"/>
          <p:cNvCxnSpPr>
            <a:stCxn id="61" idx="6"/>
            <a:endCxn id="69" idx="2"/>
          </p:cNvCxnSpPr>
          <p:nvPr/>
        </p:nvCxnSpPr>
        <p:spPr>
          <a:xfrm flipV="1">
            <a:off x="5126351" y="4623378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22916" y="426720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905713" y="530438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73" name="Oval 72"/>
          <p:cNvSpPr/>
          <p:nvPr/>
        </p:nvSpPr>
        <p:spPr>
          <a:xfrm>
            <a:off x="4456416" y="5323933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Oval 73"/>
          <p:cNvSpPr/>
          <p:nvPr/>
        </p:nvSpPr>
        <p:spPr>
          <a:xfrm>
            <a:off x="4524275" y="5397081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/>
          <p:cNvCxnSpPr>
            <a:stCxn id="76" idx="6"/>
            <a:endCxn id="73" idx="2"/>
          </p:cNvCxnSpPr>
          <p:nvPr/>
        </p:nvCxnSpPr>
        <p:spPr>
          <a:xfrm>
            <a:off x="3728639" y="5655678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053617" y="5318167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7" name="Straight Arrow Connector 76"/>
          <p:cNvCxnSpPr>
            <a:stCxn id="78" idx="5"/>
            <a:endCxn id="76" idx="2"/>
          </p:cNvCxnSpPr>
          <p:nvPr/>
        </p:nvCxnSpPr>
        <p:spPr>
          <a:xfrm>
            <a:off x="2263345" y="5391697"/>
            <a:ext cx="790272" cy="2639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687178" y="4815530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9" name="Straight Arrow Connector 78"/>
          <p:cNvCxnSpPr>
            <a:endCxn id="78" idx="2"/>
          </p:cNvCxnSpPr>
          <p:nvPr/>
        </p:nvCxnSpPr>
        <p:spPr>
          <a:xfrm flipV="1">
            <a:off x="959401" y="5153041"/>
            <a:ext cx="727777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310470" y="450597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357798" y="548039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15" name="Curved Connector 14"/>
          <p:cNvCxnSpPr>
            <a:stCxn id="66" idx="0"/>
            <a:endCxn id="86" idx="0"/>
          </p:cNvCxnSpPr>
          <p:nvPr/>
        </p:nvCxnSpPr>
        <p:spPr>
          <a:xfrm rot="16200000" flipH="1" flipV="1">
            <a:off x="4014971" y="1243211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73" idx="4"/>
            <a:endCxn id="86" idx="4"/>
          </p:cNvCxnSpPr>
          <p:nvPr/>
        </p:nvCxnSpPr>
        <p:spPr>
          <a:xfrm rot="5400000" flipH="1">
            <a:off x="2626037" y="3831066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009154" y="373666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29160" y="594541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86" name="Oval 85"/>
          <p:cNvSpPr/>
          <p:nvPr/>
        </p:nvSpPr>
        <p:spPr>
          <a:xfrm>
            <a:off x="629039" y="4815530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179459" y="5148837"/>
            <a:ext cx="457200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703964" y="487530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/>
          <p:cNvSpPr txBox="1"/>
          <p:nvPr/>
        </p:nvSpPr>
        <p:spPr>
          <a:xfrm>
            <a:off x="1354829" y="480746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8092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0" grpId="0" animBg="1"/>
      <p:bldP spid="22" grpId="0"/>
      <p:bldP spid="23" grpId="0" animBg="1"/>
      <p:bldP spid="24" grpId="0" animBg="1"/>
      <p:bldP spid="26" grpId="0" animBg="1"/>
      <p:bldP spid="29" grpId="0"/>
      <p:bldP spid="50" grpId="0"/>
      <p:bldP spid="51" grpId="0" animBg="1"/>
      <p:bldP spid="52" grpId="0" animBg="1"/>
      <p:bldP spid="54" grpId="0" animBg="1"/>
      <p:bldP spid="56" grpId="0" animBg="1"/>
      <p:bldP spid="58" grpId="0"/>
      <p:bldP spid="59" grpId="0"/>
      <p:bldP spid="60" grpId="0"/>
      <p:bldP spid="61" grpId="0" animBg="1"/>
      <p:bldP spid="63" grpId="0" animBg="1"/>
      <p:bldP spid="65" grpId="0"/>
      <p:bldP spid="66" grpId="0" animBg="1"/>
      <p:bldP spid="67" grpId="0" animBg="1"/>
      <p:bldP spid="69" grpId="0" animBg="1"/>
      <p:bldP spid="71" grpId="0"/>
      <p:bldP spid="72" grpId="0"/>
      <p:bldP spid="73" grpId="0" animBg="1"/>
      <p:bldP spid="74" grpId="0" animBg="1"/>
      <p:bldP spid="76" grpId="0" animBg="1"/>
      <p:bldP spid="78" grpId="0" animBg="1"/>
      <p:bldP spid="80" grpId="0"/>
      <p:bldP spid="81" grpId="0"/>
      <p:bldP spid="83" grpId="0"/>
      <p:bldP spid="84" grpId="0"/>
      <p:bldP spid="86" grpId="0" animBg="1"/>
      <p:bldP spid="88" grpId="0" animBg="1"/>
      <p:bldP spid="8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313097" y="237009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1" name="Straight Arrow Connector 50"/>
          <p:cNvCxnSpPr>
            <a:endCxn id="50" idx="2"/>
          </p:cNvCxnSpPr>
          <p:nvPr/>
        </p:nvCxnSpPr>
        <p:spPr>
          <a:xfrm flipV="1">
            <a:off x="663352" y="2707606"/>
            <a:ext cx="649745" cy="173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19626" y="234876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4070329" y="23683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0" name="Straight Arrow Connector 39"/>
          <p:cNvCxnSpPr>
            <a:stCxn id="41" idx="6"/>
            <a:endCxn id="38" idx="2"/>
          </p:cNvCxnSpPr>
          <p:nvPr/>
        </p:nvCxnSpPr>
        <p:spPr>
          <a:xfrm>
            <a:off x="3342552" y="2700057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667530" y="236254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2" name="Straight Arrow Connector 41"/>
          <p:cNvCxnSpPr>
            <a:stCxn id="50" idx="6"/>
            <a:endCxn id="41" idx="2"/>
          </p:cNvCxnSpPr>
          <p:nvPr/>
        </p:nvCxnSpPr>
        <p:spPr>
          <a:xfrm flipV="1">
            <a:off x="1988119" y="2700057"/>
            <a:ext cx="679411" cy="754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18075" y="235342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4" name="Oval 43"/>
          <p:cNvSpPr/>
          <p:nvPr/>
        </p:nvSpPr>
        <p:spPr>
          <a:xfrm>
            <a:off x="6868778" y="237297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/>
          <p:cNvSpPr/>
          <p:nvPr/>
        </p:nvSpPr>
        <p:spPr>
          <a:xfrm>
            <a:off x="6936637" y="244612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/>
          <p:cNvCxnSpPr>
            <a:stCxn id="47" idx="6"/>
            <a:endCxn id="44" idx="2"/>
          </p:cNvCxnSpPr>
          <p:nvPr/>
        </p:nvCxnSpPr>
        <p:spPr>
          <a:xfrm>
            <a:off x="6141001" y="2704723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65979" y="23672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8" name="Straight Arrow Connector 47"/>
          <p:cNvCxnSpPr>
            <a:stCxn id="38" idx="6"/>
            <a:endCxn id="47" idx="2"/>
          </p:cNvCxnSpPr>
          <p:nvPr/>
        </p:nvCxnSpPr>
        <p:spPr>
          <a:xfrm flipV="1">
            <a:off x="4745351" y="2704723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41916" y="23485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16827" y="237386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13" name="Curved Connector 12"/>
          <p:cNvCxnSpPr>
            <a:stCxn id="44" idx="0"/>
            <a:endCxn id="50" idx="0"/>
          </p:cNvCxnSpPr>
          <p:nvPr/>
        </p:nvCxnSpPr>
        <p:spPr>
          <a:xfrm rot="16200000" flipV="1">
            <a:off x="4427008" y="-406304"/>
            <a:ext cx="2883" cy="5555681"/>
          </a:xfrm>
          <a:prstGeom prst="curvedConnector3">
            <a:avLst>
              <a:gd name="adj1" fmla="val 1356711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38188" y="166723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5" name="Oval 54"/>
          <p:cNvSpPr/>
          <p:nvPr/>
        </p:nvSpPr>
        <p:spPr>
          <a:xfrm>
            <a:off x="1384306" y="244333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5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7" grpId="0"/>
      <p:bldP spid="38" grpId="0" animBg="1"/>
      <p:bldP spid="41" grpId="0" animBg="1"/>
      <p:bldP spid="43" grpId="0"/>
      <p:bldP spid="44" grpId="0" animBg="1"/>
      <p:bldP spid="45" grpId="0" animBg="1"/>
      <p:bldP spid="47" grpId="0" animBg="1"/>
      <p:bldP spid="49" grpId="0"/>
      <p:bldP spid="52" grpId="0"/>
      <p:bldP spid="53" grpId="0"/>
      <p:bldP spid="5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 to NFA-^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NFA-^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990600"/>
                <a:ext cx="8763000" cy="533400"/>
              </a:xfrm>
              <a:blipFill rotWithShape="0">
                <a:blip r:embed="rId2"/>
                <a:stretch>
                  <a:fillRect l="-904" t="-4598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/>
          <p:cNvSpPr/>
          <p:nvPr/>
        </p:nvSpPr>
        <p:spPr>
          <a:xfrm>
            <a:off x="1617897" y="457989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7" name="Straight Arrow Connector 86"/>
          <p:cNvCxnSpPr>
            <a:stCxn id="117" idx="4"/>
            <a:endCxn id="86" idx="0"/>
          </p:cNvCxnSpPr>
          <p:nvPr/>
        </p:nvCxnSpPr>
        <p:spPr>
          <a:xfrm flipH="1">
            <a:off x="1955408" y="2914350"/>
            <a:ext cx="13" cy="166554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24426" y="455856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4375129" y="45781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0" name="Straight Arrow Connector 89"/>
          <p:cNvCxnSpPr>
            <a:stCxn id="91" idx="6"/>
            <a:endCxn id="89" idx="2"/>
          </p:cNvCxnSpPr>
          <p:nvPr/>
        </p:nvCxnSpPr>
        <p:spPr>
          <a:xfrm>
            <a:off x="3647352" y="4909857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972330" y="4572346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2" name="Straight Arrow Connector 91"/>
          <p:cNvCxnSpPr>
            <a:stCxn id="86" idx="6"/>
            <a:endCxn id="91" idx="2"/>
          </p:cNvCxnSpPr>
          <p:nvPr/>
        </p:nvCxnSpPr>
        <p:spPr>
          <a:xfrm flipV="1">
            <a:off x="2292919" y="4909857"/>
            <a:ext cx="679411" cy="754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622875" y="456322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4" name="Oval 93"/>
          <p:cNvSpPr/>
          <p:nvPr/>
        </p:nvSpPr>
        <p:spPr>
          <a:xfrm>
            <a:off x="7173578" y="458277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6" name="Straight Arrow Connector 95"/>
          <p:cNvCxnSpPr>
            <a:stCxn id="97" idx="6"/>
            <a:endCxn id="94" idx="2"/>
          </p:cNvCxnSpPr>
          <p:nvPr/>
        </p:nvCxnSpPr>
        <p:spPr>
          <a:xfrm>
            <a:off x="6445801" y="4914523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770779" y="4577012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8" name="Straight Arrow Connector 97"/>
          <p:cNvCxnSpPr>
            <a:stCxn id="89" idx="6"/>
            <a:endCxn id="97" idx="2"/>
          </p:cNvCxnSpPr>
          <p:nvPr/>
        </p:nvCxnSpPr>
        <p:spPr>
          <a:xfrm flipV="1">
            <a:off x="5050151" y="4914523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246716" y="45583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421627" y="458366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101" name="Curved Connector 100"/>
          <p:cNvCxnSpPr>
            <a:stCxn id="94" idx="0"/>
            <a:endCxn id="86" idx="0"/>
          </p:cNvCxnSpPr>
          <p:nvPr/>
        </p:nvCxnSpPr>
        <p:spPr>
          <a:xfrm rot="16200000" flipV="1">
            <a:off x="4731808" y="1803496"/>
            <a:ext cx="2883" cy="5555681"/>
          </a:xfrm>
          <a:prstGeom prst="curvedConnector3">
            <a:avLst>
              <a:gd name="adj1" fmla="val 1356711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442988" y="387703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03" name="Oval 102"/>
          <p:cNvSpPr/>
          <p:nvPr/>
        </p:nvSpPr>
        <p:spPr>
          <a:xfrm>
            <a:off x="1675659" y="465313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/>
          <p:cNvSpPr txBox="1"/>
          <p:nvPr/>
        </p:nvSpPr>
        <p:spPr>
          <a:xfrm>
            <a:off x="1676779" y="363253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89497" y="169121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9" name="Oval 48"/>
          <p:cNvSpPr/>
          <p:nvPr/>
        </p:nvSpPr>
        <p:spPr>
          <a:xfrm>
            <a:off x="5440200" y="171076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0" name="Straight Arrow Connector 49"/>
          <p:cNvCxnSpPr>
            <a:stCxn id="51" idx="6"/>
            <a:endCxn id="49" idx="2"/>
          </p:cNvCxnSpPr>
          <p:nvPr/>
        </p:nvCxnSpPr>
        <p:spPr>
          <a:xfrm>
            <a:off x="4712423" y="2042510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037401" y="1704999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2" name="Straight Arrow Connector 51"/>
          <p:cNvCxnSpPr>
            <a:stCxn id="109" idx="7"/>
            <a:endCxn id="51" idx="2"/>
          </p:cNvCxnSpPr>
          <p:nvPr/>
        </p:nvCxnSpPr>
        <p:spPr>
          <a:xfrm flipV="1">
            <a:off x="3252216" y="2042510"/>
            <a:ext cx="785185" cy="29567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87946" y="169587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4" name="Oval 53"/>
          <p:cNvSpPr/>
          <p:nvPr/>
        </p:nvSpPr>
        <p:spPr>
          <a:xfrm>
            <a:off x="8238649" y="1715431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6" name="Straight Arrow Connector 55"/>
          <p:cNvCxnSpPr>
            <a:stCxn id="57" idx="6"/>
            <a:endCxn id="54" idx="2"/>
          </p:cNvCxnSpPr>
          <p:nvPr/>
        </p:nvCxnSpPr>
        <p:spPr>
          <a:xfrm>
            <a:off x="7510872" y="2047176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835850" y="170966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8" name="Straight Arrow Connector 57"/>
          <p:cNvCxnSpPr>
            <a:stCxn id="49" idx="6"/>
            <a:endCxn id="57" idx="2"/>
          </p:cNvCxnSpPr>
          <p:nvPr/>
        </p:nvCxnSpPr>
        <p:spPr>
          <a:xfrm flipV="1">
            <a:off x="6115222" y="2047176"/>
            <a:ext cx="720628" cy="1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311787" y="169099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94584" y="272817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74" name="Oval 73"/>
          <p:cNvSpPr/>
          <p:nvPr/>
        </p:nvSpPr>
        <p:spPr>
          <a:xfrm>
            <a:off x="5445287" y="2747731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6" name="Straight Arrow Connector 105"/>
          <p:cNvCxnSpPr>
            <a:stCxn id="107" idx="6"/>
            <a:endCxn id="74" idx="2"/>
          </p:cNvCxnSpPr>
          <p:nvPr/>
        </p:nvCxnSpPr>
        <p:spPr>
          <a:xfrm>
            <a:off x="4717510" y="3079476"/>
            <a:ext cx="727777" cy="57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042488" y="2741965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>
            <a:stCxn id="109" idx="5"/>
            <a:endCxn id="107" idx="2"/>
          </p:cNvCxnSpPr>
          <p:nvPr/>
        </p:nvCxnSpPr>
        <p:spPr>
          <a:xfrm>
            <a:off x="3252216" y="2815495"/>
            <a:ext cx="790272" cy="26398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676049" y="223932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0" name="Straight Arrow Connector 109"/>
          <p:cNvCxnSpPr>
            <a:endCxn id="109" idx="2"/>
          </p:cNvCxnSpPr>
          <p:nvPr/>
        </p:nvCxnSpPr>
        <p:spPr>
          <a:xfrm flipV="1">
            <a:off x="1948272" y="2576839"/>
            <a:ext cx="727777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299341" y="192977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346669" y="290419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113" name="Curved Connector 112"/>
          <p:cNvCxnSpPr>
            <a:stCxn id="54" idx="0"/>
            <a:endCxn id="117" idx="0"/>
          </p:cNvCxnSpPr>
          <p:nvPr/>
        </p:nvCxnSpPr>
        <p:spPr>
          <a:xfrm rot="16200000" flipH="1" flipV="1">
            <a:off x="5003842" y="-1332991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74" idx="4"/>
            <a:endCxn id="117" idx="4"/>
          </p:cNvCxnSpPr>
          <p:nvPr/>
        </p:nvCxnSpPr>
        <p:spPr>
          <a:xfrm rot="5400000" flipH="1">
            <a:off x="3614908" y="1254864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998025" y="116046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218031" y="336921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17" name="Oval 116"/>
          <p:cNvSpPr/>
          <p:nvPr/>
        </p:nvSpPr>
        <p:spPr>
          <a:xfrm>
            <a:off x="1617910" y="2239328"/>
            <a:ext cx="675022" cy="675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1168330" y="2572635"/>
            <a:ext cx="457200" cy="42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1679388" y="2312554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TextBox 119"/>
          <p:cNvSpPr txBox="1"/>
          <p:nvPr/>
        </p:nvSpPr>
        <p:spPr>
          <a:xfrm>
            <a:off x="2343700" y="223126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7639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1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(RE to NFA-^)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00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00+1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(00+1)*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(0+1)*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(111)*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(10+01)*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(0+1)*(11+00)*11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(10+110)*(0+1)*1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(00+1)*(10)*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</a:t>
            </a:r>
            <a:r>
              <a:rPr lang="en-US" dirty="0" err="1"/>
              <a:t>a+b</a:t>
            </a:r>
            <a:r>
              <a:rPr lang="en-US" dirty="0"/>
              <a:t>)(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</a:t>
            </a:r>
            <a:r>
              <a:rPr lang="en-US" dirty="0" err="1"/>
              <a:t>aab</a:t>
            </a:r>
            <a:r>
              <a:rPr lang="en-US" dirty="0"/>
              <a:t>)*b*(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</p:txBody>
      </p:sp>
    </p:spTree>
    <p:extLst>
      <p:ext uri="{BB962C8B-B14F-4D97-AF65-F5344CB8AC3E}">
        <p14:creationId xmlns:p14="http://schemas.microsoft.com/office/powerpoint/2010/main" val="8343106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Automata with Output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3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42787</TotalTime>
  <Words>9647</Words>
  <Application>Microsoft Office PowerPoint</Application>
  <PresentationFormat>On-screen Show (4:3)</PresentationFormat>
  <Paragraphs>2286</Paragraphs>
  <Slides>125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0" baseType="lpstr">
      <vt:lpstr>Arial</vt:lpstr>
      <vt:lpstr>Calibri</vt:lpstr>
      <vt:lpstr>Cambria Math</vt:lpstr>
      <vt:lpstr>Wingdings</vt:lpstr>
      <vt:lpstr>Office Theme</vt:lpstr>
      <vt:lpstr>PowerPoint Presentation</vt:lpstr>
      <vt:lpstr>Topics to be covered</vt:lpstr>
      <vt:lpstr>Regular Expression</vt:lpstr>
      <vt:lpstr>Regular expression</vt:lpstr>
      <vt:lpstr>Regular expression</vt:lpstr>
      <vt:lpstr>Regular expression</vt:lpstr>
      <vt:lpstr>Precedence and associativity of operators</vt:lpstr>
      <vt:lpstr>Regular expression examples</vt:lpstr>
      <vt:lpstr>Regular expression examples</vt:lpstr>
      <vt:lpstr>Regular expression examples</vt:lpstr>
      <vt:lpstr>Regular expression examples</vt:lpstr>
      <vt:lpstr>Regular expression examples</vt:lpstr>
      <vt:lpstr>Regular expression examples</vt:lpstr>
      <vt:lpstr>Finite Automata</vt:lpstr>
      <vt:lpstr>Finite Automata</vt:lpstr>
      <vt:lpstr>Example: Finite Automata</vt:lpstr>
      <vt:lpstr>Applications of FA</vt:lpstr>
      <vt:lpstr>FA Examples</vt:lpstr>
      <vt:lpstr>FA Examples</vt:lpstr>
      <vt:lpstr>FA Examples</vt:lpstr>
      <vt:lpstr>FA Examples</vt:lpstr>
      <vt:lpstr>FA Examples</vt:lpstr>
      <vt:lpstr>FA Examples</vt:lpstr>
      <vt:lpstr>Extended Transition Function δ^∗ for FA</vt:lpstr>
      <vt:lpstr>δ^∗ Example</vt:lpstr>
      <vt:lpstr>Exercise:</vt:lpstr>
      <vt:lpstr>Acceptance by FA</vt:lpstr>
      <vt:lpstr>Union, Intersection &amp; Complement of Languages</vt:lpstr>
      <vt:lpstr>Example</vt:lpstr>
      <vt:lpstr>Computation for L_1∪L_2, L_1∩L_2 and L_1-L_2</vt:lpstr>
      <vt:lpstr>Computation for L_1∪L_2, L_1∩L_2 and L_1-L_2</vt:lpstr>
      <vt:lpstr>Computation for L_1∪L_2, L_1∩L_2 and L_1-L_2</vt:lpstr>
      <vt:lpstr>Removing Unconnected States</vt:lpstr>
      <vt:lpstr>L_1∪L_2</vt:lpstr>
      <vt:lpstr>L_1∩L_2</vt:lpstr>
      <vt:lpstr>L_1-L_2</vt:lpstr>
      <vt:lpstr>Exercise</vt:lpstr>
      <vt:lpstr>Nondeterministic Finite Automata (NFA)</vt:lpstr>
      <vt:lpstr>Example of NFA for 〖{11,110}〗^∗ {0}</vt:lpstr>
      <vt:lpstr>Nonrecursive Definition of δ^∗ for NFA</vt:lpstr>
      <vt:lpstr>Recursive Definition of δ^∗ for NFA</vt:lpstr>
      <vt:lpstr>Acceptance by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NFA to FA using subset construction method</vt:lpstr>
      <vt:lpstr>Example 1: Conversion from NFA to FA</vt:lpstr>
      <vt:lpstr>Example 1: Conversion from NFA to FA</vt:lpstr>
      <vt:lpstr>Example 1: Conversion from NFA to FA</vt:lpstr>
      <vt:lpstr>Example 2: Conversion from NFA to FA</vt:lpstr>
      <vt:lpstr>Example 2: Conversion from NFA to FA</vt:lpstr>
      <vt:lpstr>Example 2: Conversion from NFA to FA</vt:lpstr>
      <vt:lpstr>Example 2: Conversion from NFA to FA</vt:lpstr>
      <vt:lpstr>Example 2: Conversion from NFA to FA</vt:lpstr>
      <vt:lpstr>Nondeterministic Finite Automata with ⋀-Transitions</vt:lpstr>
      <vt:lpstr>Nonrecursive Definition of δ^∗ for NFA- ⋀</vt:lpstr>
      <vt:lpstr>⋀-closure of a Set of States</vt:lpstr>
      <vt:lpstr>Applying Definitions of ^(S)</vt:lpstr>
      <vt:lpstr>Applying Definitions of ^(S)</vt:lpstr>
      <vt:lpstr>Recursive Definition of δ^∗ for NFA- ⋀</vt:lpstr>
      <vt:lpstr>Applying Definition of δ^∗</vt:lpstr>
      <vt:lpstr>Applying Definition of δ^∗</vt:lpstr>
      <vt:lpstr>Applying Definition of δ^∗</vt:lpstr>
      <vt:lpstr>NFA-^ to FA</vt:lpstr>
      <vt:lpstr>NFA - ⋀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Application of Kleene’s Theorem</vt:lpstr>
      <vt:lpstr>Regular expression to NFA-^</vt:lpstr>
      <vt:lpstr>Regular expression to NFA-^</vt:lpstr>
      <vt:lpstr>Regular expression to NFA-^</vt:lpstr>
      <vt:lpstr>Regular expression to NFA-^</vt:lpstr>
      <vt:lpstr>Regular expression to NFA-^</vt:lpstr>
      <vt:lpstr>Regular expression to NFA-^</vt:lpstr>
      <vt:lpstr>Exercise (RE to NFA-^)</vt:lpstr>
      <vt:lpstr>Finite Automata with Output</vt:lpstr>
      <vt:lpstr>Finite automata with output</vt:lpstr>
      <vt:lpstr>Moore machine &amp; Mealy Machine</vt:lpstr>
      <vt:lpstr>Moore Machine</vt:lpstr>
      <vt:lpstr>Example: Moore Machine</vt:lpstr>
      <vt:lpstr>Example: Moore Machine</vt:lpstr>
      <vt:lpstr>Example: Moore Machine</vt:lpstr>
      <vt:lpstr>Example: Moore Machine</vt:lpstr>
      <vt:lpstr>Mealy Machine</vt:lpstr>
      <vt:lpstr>Example: Mealy Machine</vt:lpstr>
      <vt:lpstr>Example: Mealy Machine</vt:lpstr>
      <vt:lpstr>Moore to Mealy Machine Conversion</vt:lpstr>
      <vt:lpstr>Conversion of Moore into Mealy Machine</vt:lpstr>
      <vt:lpstr>Mealy to Moore Machine Conversion</vt:lpstr>
      <vt:lpstr>Conversion of Mealy to Moore machine</vt:lpstr>
      <vt:lpstr>Exercise: Mealy machine to Moore machine</vt:lpstr>
      <vt:lpstr>Minimization of FA</vt:lpstr>
      <vt:lpstr>Example: Minimize FA</vt:lpstr>
      <vt:lpstr>Example: Minimize FA</vt:lpstr>
      <vt:lpstr>Example: Minimize FA</vt:lpstr>
      <vt:lpstr>Example: Minimize FA</vt:lpstr>
      <vt:lpstr>Example: Minimize FA</vt:lpstr>
      <vt:lpstr>Pumping lemma</vt:lpstr>
      <vt:lpstr>Define pumping lemma and its application.</vt:lpstr>
      <vt:lpstr>Use the pumping lemma to show that following language is not regular: L = {ww|w ϵ {0,1}*}</vt:lpstr>
      <vt:lpstr>Use the pumping lemma to show that following language is not regular: L = {ww|w ϵ {0,1}*}</vt:lpstr>
      <vt:lpstr>End of Unit - 2</vt:lpstr>
    </vt:vector>
  </TitlesOfParts>
  <Company>Darshan Institute of Engg.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Naimish Vadodariya</cp:lastModifiedBy>
  <cp:revision>3110</cp:revision>
  <dcterms:created xsi:type="dcterms:W3CDTF">2013-05-17T03:00:03Z</dcterms:created>
  <dcterms:modified xsi:type="dcterms:W3CDTF">2020-02-22T07:18:03Z</dcterms:modified>
</cp:coreProperties>
</file>